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021" r:id="rId1"/>
  </p:sldMasterIdLst>
  <p:notesMasterIdLst>
    <p:notesMasterId r:id="rId32"/>
  </p:notesMasterIdLst>
  <p:handoutMasterIdLst>
    <p:handoutMasterId r:id="rId33"/>
  </p:handoutMasterIdLst>
  <p:sldIdLst>
    <p:sldId id="577" r:id="rId2"/>
    <p:sldId id="629" r:id="rId3"/>
    <p:sldId id="656" r:id="rId4"/>
    <p:sldId id="624" r:id="rId5"/>
    <p:sldId id="625" r:id="rId6"/>
    <p:sldId id="599" r:id="rId7"/>
    <p:sldId id="584" r:id="rId8"/>
    <p:sldId id="621" r:id="rId9"/>
    <p:sldId id="666" r:id="rId10"/>
    <p:sldId id="658" r:id="rId11"/>
    <p:sldId id="632" r:id="rId12"/>
    <p:sldId id="660" r:id="rId13"/>
    <p:sldId id="664" r:id="rId14"/>
    <p:sldId id="641" r:id="rId15"/>
    <p:sldId id="626" r:id="rId16"/>
    <p:sldId id="643" r:id="rId17"/>
    <p:sldId id="630" r:id="rId18"/>
    <p:sldId id="633" r:id="rId19"/>
    <p:sldId id="640" r:id="rId20"/>
    <p:sldId id="637" r:id="rId21"/>
    <p:sldId id="627" r:id="rId22"/>
    <p:sldId id="638" r:id="rId23"/>
    <p:sldId id="649" r:id="rId24"/>
    <p:sldId id="651" r:id="rId25"/>
    <p:sldId id="653" r:id="rId26"/>
    <p:sldId id="655" r:id="rId27"/>
    <p:sldId id="639" r:id="rId28"/>
    <p:sldId id="644" r:id="rId29"/>
    <p:sldId id="647" r:id="rId30"/>
    <p:sldId id="596" r:id="rId31"/>
  </p:sldIdLst>
  <p:sldSz cx="9144000" cy="6858000" type="screen4x3"/>
  <p:notesSz cx="6946900" cy="92075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黑体" panose="02010609060101010101" pitchFamily="49" charset="-122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obin " initials="R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hiddenSlides="1" scaleToFitPaper="1"/>
  <p:clrMru>
    <a:srgbClr val="FFFFFF"/>
    <a:srgbClr val="FF8B0F"/>
    <a:srgbClr val="DC740B"/>
    <a:srgbClr val="8FC3EA"/>
    <a:srgbClr val="FF9B2D"/>
    <a:srgbClr val="BBCAD7"/>
    <a:srgbClr val="94A9BB"/>
    <a:srgbClr val="1062A8"/>
    <a:srgbClr val="637280"/>
    <a:srgbClr val="2E38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71" autoAdjust="0"/>
    <p:restoredTop sz="84417" autoAdjust="0"/>
  </p:normalViewPr>
  <p:slideViewPr>
    <p:cSldViewPr snapToGrid="0" snapToObjects="1">
      <p:cViewPr varScale="1">
        <p:scale>
          <a:sx n="89" d="100"/>
          <a:sy n="89" d="100"/>
        </p:scale>
        <p:origin x="-1531" y="-67"/>
      </p:cViewPr>
      <p:guideLst>
        <p:guide orient="horz" pos="2058"/>
        <p:guide orient="horz" pos="720"/>
        <p:guide orient="horz" pos="2996"/>
        <p:guide orient="horz" pos="1929"/>
        <p:guide orient="horz" pos="2537"/>
        <p:guide pos="5381"/>
        <p:guide pos="381"/>
        <p:guide pos="2310"/>
        <p:guide pos="21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>
        <p:scale>
          <a:sx n="75" d="100"/>
          <a:sy n="75" d="100"/>
        </p:scale>
        <p:origin x="-4038" y="-744"/>
      </p:cViewPr>
      <p:guideLst>
        <p:guide orient="horz" pos="2900"/>
        <p:guide pos="732"/>
        <p:guide pos="365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4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03721" y="8919166"/>
            <a:ext cx="3010323" cy="21338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l">
              <a:defRPr sz="1200"/>
            </a:lvl1pPr>
          </a:lstStyle>
          <a:p>
            <a:endParaRPr lang="en-US" sz="800" dirty="0" smtClean="0">
              <a:solidFill>
                <a:srgbClr val="8E8E95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420256" y="8847374"/>
            <a:ext cx="422925" cy="218998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r">
              <a:defRPr sz="1200"/>
            </a:lvl1pPr>
          </a:lstStyle>
          <a:p>
            <a:fld id="{67292F94-DC1B-41E9-80E9-FE5E26560E8F}" type="slidenum">
              <a:rPr lang="en-US" sz="800">
                <a:solidFill>
                  <a:srgbClr val="8E8E95"/>
                </a:solidFill>
              </a:rPr>
              <a:pPr/>
              <a:t>‹#›</a:t>
            </a:fld>
            <a:endParaRPr lang="en-US" sz="800" dirty="0">
              <a:solidFill>
                <a:srgbClr val="8E8E95"/>
              </a:solidFill>
            </a:endParaRPr>
          </a:p>
        </p:txBody>
      </p:sp>
      <p:sp>
        <p:nvSpPr>
          <p:cNvPr id="8" name="Line 10"/>
          <p:cNvSpPr>
            <a:spLocks noChangeShapeType="1"/>
          </p:cNvSpPr>
          <p:nvPr/>
        </p:nvSpPr>
        <p:spPr bwMode="auto">
          <a:xfrm>
            <a:off x="103722" y="8860621"/>
            <a:ext cx="6739458" cy="0"/>
          </a:xfrm>
          <a:prstGeom prst="line">
            <a:avLst/>
          </a:prstGeom>
          <a:noFill/>
          <a:ln w="12700">
            <a:solidFill>
              <a:srgbClr val="8E8E95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8E8E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39947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690563"/>
            <a:ext cx="4603750" cy="3452812"/>
          </a:xfrm>
          <a:prstGeom prst="rect">
            <a:avLst/>
          </a:prstGeom>
          <a:noFill/>
          <a:ln w="9525">
            <a:solidFill>
              <a:srgbClr val="8E8E95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157818" y="4373563"/>
            <a:ext cx="4636091" cy="4143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103721" y="8916179"/>
            <a:ext cx="2765091" cy="21338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">
                <a:solidFill>
                  <a:srgbClr val="8E8E95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449202" y="8849431"/>
            <a:ext cx="393979" cy="21694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spAutoFit/>
          </a:bodyPr>
          <a:lstStyle>
            <a:lvl1pPr algn="r">
              <a:defRPr sz="800">
                <a:solidFill>
                  <a:srgbClr val="8E8E95"/>
                </a:solidFill>
                <a:latin typeface="+mn-lt"/>
              </a:defRPr>
            </a:lvl1pPr>
          </a:lstStyle>
          <a:p>
            <a:fld id="{567B6F56-350B-4E5B-A84B-F03C933C9AF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Line 10"/>
          <p:cNvSpPr>
            <a:spLocks noChangeShapeType="1"/>
          </p:cNvSpPr>
          <p:nvPr/>
        </p:nvSpPr>
        <p:spPr bwMode="auto">
          <a:xfrm>
            <a:off x="103722" y="8860621"/>
            <a:ext cx="6739458" cy="0"/>
          </a:xfrm>
          <a:prstGeom prst="line">
            <a:avLst/>
          </a:prstGeom>
          <a:noFill/>
          <a:ln w="12700">
            <a:solidFill>
              <a:srgbClr val="8E8E95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endParaRPr lang="en-US" dirty="0">
              <a:solidFill>
                <a:srgbClr val="8E8E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26289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237744" indent="-237744" algn="l" defTabSz="914400" rtl="0" eaLnBrk="1" latinLnBrk="0" hangingPunct="1">
      <a:lnSpc>
        <a:spcPct val="95000"/>
      </a:lnSpc>
      <a:spcBef>
        <a:spcPts val="0"/>
      </a:spcBef>
      <a:spcAft>
        <a:spcPts val="0"/>
      </a:spcAft>
      <a:buFont typeface="Wingdings" pitchFamily="2" charset="2"/>
      <a:buChar char="§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576072" algn="l" defTabSz="914400" rtl="0" eaLnBrk="1" latinLnBrk="0" hangingPunct="1">
      <a:lnSpc>
        <a:spcPct val="95000"/>
      </a:lnSpc>
      <a:spcBef>
        <a:spcPts val="0"/>
      </a:spcBef>
      <a:spcAft>
        <a:spcPts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95000"/>
      </a:lnSpc>
      <a:spcBef>
        <a:spcPts val="0"/>
      </a:spcBef>
      <a:spcAft>
        <a:spcPts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95000"/>
      </a:lnSpc>
      <a:spcBef>
        <a:spcPts val="0"/>
      </a:spcBef>
      <a:spcAft>
        <a:spcPts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95000"/>
      </a:lnSpc>
      <a:spcBef>
        <a:spcPts val="0"/>
      </a:spcBef>
      <a:spcAft>
        <a:spcPts val="0"/>
      </a:spcAft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B6F56-350B-4E5B-A84B-F03C933C9AF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122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B6F56-350B-4E5B-A84B-F03C933C9AF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90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B6F56-350B-4E5B-A84B-F03C933C9AF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54252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7B6F56-350B-4E5B-A84B-F03C933C9AF6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670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4040187"/>
            <a:ext cx="6477000" cy="1217613"/>
          </a:xfrm>
        </p:spPr>
        <p:txBody>
          <a:bodyPr anchor="b" anchorCtr="0">
            <a:normAutofit/>
          </a:bodyPr>
          <a:lstStyle>
            <a:lvl1pPr algn="l">
              <a:lnSpc>
                <a:spcPct val="95000"/>
              </a:lnSpc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 Can Be On Two Lines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457200" y="5314949"/>
            <a:ext cx="7772400" cy="552451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Presenter’s Name and Title</a:t>
            </a:r>
          </a:p>
        </p:txBody>
      </p:sp>
      <p:pic>
        <p:nvPicPr>
          <p:cNvPr id="8" name="Picture 2" descr="C:\Users\rico\Desktop\bug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91" r="45972"/>
          <a:stretch/>
        </p:blipFill>
        <p:spPr bwMode="gray">
          <a:xfrm>
            <a:off x="3054333" y="-1"/>
            <a:ext cx="6089667" cy="5385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 descr="\\mv-fs\Projects\Polycom\03_Assets\Logos\Horizontal\PNGs\Polycom_RGB_Logo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310715" y="6311379"/>
            <a:ext cx="1427270" cy="37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Date Placeholder 4"/>
          <p:cNvSpPr txBox="1">
            <a:spLocks/>
          </p:cNvSpPr>
          <p:nvPr userDrawn="1"/>
        </p:nvSpPr>
        <p:spPr bwMode="gray">
          <a:xfrm>
            <a:off x="457200" y="6356350"/>
            <a:ext cx="2667000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900" baseline="24000" dirty="0" smtClean="0">
                <a:solidFill>
                  <a:schemeClr val="bg1"/>
                </a:solidFill>
              </a:rPr>
              <a:t>©</a:t>
            </a:r>
            <a:r>
              <a:rPr lang="en-US" sz="900" dirty="0" smtClean="0">
                <a:solidFill>
                  <a:schemeClr val="bg1"/>
                </a:solidFill>
              </a:rPr>
              <a:t> Polycom, Inc. All rights reserved.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9436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gray">
          <a:xfrm>
            <a:off x="3124200" y="0"/>
            <a:ext cx="6019799" cy="3545522"/>
            <a:chOff x="0" y="-1"/>
            <a:chExt cx="9144000" cy="5385603"/>
          </a:xfrm>
        </p:grpSpPr>
        <p:pic>
          <p:nvPicPr>
            <p:cNvPr id="8" name="Picture 2" descr="C:\Users\rico\Desktop\bug.png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91" r="45972"/>
            <a:stretch/>
          </p:blipFill>
          <p:spPr bwMode="gray">
            <a:xfrm>
              <a:off x="3054333" y="-1"/>
              <a:ext cx="6089667" cy="5385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8"/>
            <p:cNvSpPr/>
            <p:nvPr userDrawn="1"/>
          </p:nvSpPr>
          <p:spPr bwMode="gray">
            <a:xfrm>
              <a:off x="0" y="0"/>
              <a:ext cx="9144000" cy="525780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 smtClean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2865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_Blank">
    <p:bg bwMode="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004929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" y="0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457200" y="2209800"/>
            <a:ext cx="8305800" cy="1217613"/>
          </a:xfrm>
        </p:spPr>
        <p:txBody>
          <a:bodyPr anchor="b" anchorCtr="0">
            <a:normAutofit/>
          </a:bodyPr>
          <a:lstStyle>
            <a:lvl1pPr algn="l">
              <a:lnSpc>
                <a:spcPct val="95000"/>
              </a:lnSpc>
              <a:defRPr sz="36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Segue</a:t>
            </a:r>
            <a:endParaRPr lang="en-US" dirty="0"/>
          </a:p>
        </p:txBody>
      </p:sp>
      <p:pic>
        <p:nvPicPr>
          <p:cNvPr id="9" name="Picture 3" descr="\\mv-fs\Projects\Polycom\03_Assets\Logos\Horizontal\PNGs\Polycom_RGB_Logo (1)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310715" y="6311379"/>
            <a:ext cx="1427270" cy="37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4"/>
          <p:cNvSpPr txBox="1">
            <a:spLocks/>
          </p:cNvSpPr>
          <p:nvPr userDrawn="1"/>
        </p:nvSpPr>
        <p:spPr bwMode="gray">
          <a:xfrm>
            <a:off x="457200" y="6356350"/>
            <a:ext cx="2667000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900" baseline="24000" dirty="0" smtClean="0">
                <a:solidFill>
                  <a:schemeClr val="bg1"/>
                </a:solidFill>
              </a:rPr>
              <a:t>©</a:t>
            </a:r>
            <a:r>
              <a:rPr lang="en-US" sz="900" dirty="0" smtClean="0">
                <a:solidFill>
                  <a:schemeClr val="bg1"/>
                </a:solidFill>
              </a:rPr>
              <a:t> Polycom, Inc. All rights reserved.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8388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 userDrawn="1"/>
        </p:nvGrpSpPr>
        <p:grpSpPr bwMode="gray">
          <a:xfrm>
            <a:off x="3124200" y="0"/>
            <a:ext cx="6019799" cy="3545522"/>
            <a:chOff x="0" y="-1"/>
            <a:chExt cx="9144000" cy="5385603"/>
          </a:xfrm>
        </p:grpSpPr>
        <p:pic>
          <p:nvPicPr>
            <p:cNvPr id="5" name="Picture 2" descr="C:\Users\rico\Desktop\bug.png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91" r="45972"/>
            <a:stretch/>
          </p:blipFill>
          <p:spPr bwMode="gray">
            <a:xfrm>
              <a:off x="3054333" y="-1"/>
              <a:ext cx="6089667" cy="5385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 userDrawn="1"/>
          </p:nvSpPr>
          <p:spPr bwMode="gray">
            <a:xfrm>
              <a:off x="0" y="0"/>
              <a:ext cx="9144000" cy="525780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 smtClean="0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 bwMode="gray">
          <a:xfrm>
            <a:off x="457200" y="1428750"/>
            <a:ext cx="8229600" cy="4678363"/>
          </a:xfrm>
        </p:spPr>
        <p:txBody>
          <a:bodyPr>
            <a:normAutofit/>
          </a:bodyPr>
          <a:lstStyle>
            <a:lvl1pPr marL="228600" indent="-228600"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accent5"/>
                </a:solidFill>
              </a:defRPr>
            </a:lvl2pPr>
            <a:lvl3pPr>
              <a:defRPr>
                <a:solidFill>
                  <a:schemeClr val="accent5"/>
                </a:solidFill>
              </a:defRPr>
            </a:lvl3pPr>
            <a:lvl4pPr>
              <a:defRPr>
                <a:solidFill>
                  <a:schemeClr val="accent5"/>
                </a:solidFill>
              </a:defRPr>
            </a:lvl4pPr>
            <a:lvl5pPr>
              <a:defRPr>
                <a:solidFill>
                  <a:schemeClr val="accent5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6747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 bwMode="gray">
          <a:xfrm>
            <a:off x="3124200" y="0"/>
            <a:ext cx="6019799" cy="3545522"/>
            <a:chOff x="0" y="-1"/>
            <a:chExt cx="9144000" cy="5385603"/>
          </a:xfrm>
        </p:grpSpPr>
        <p:pic>
          <p:nvPicPr>
            <p:cNvPr id="11" name="Picture 2" descr="C:\Users\rico\Desktop\bug.png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91" r="45972"/>
            <a:stretch/>
          </p:blipFill>
          <p:spPr bwMode="gray">
            <a:xfrm>
              <a:off x="3054333" y="-1"/>
              <a:ext cx="6089667" cy="5385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 userDrawn="1"/>
          </p:nvSpPr>
          <p:spPr bwMode="gray">
            <a:xfrm>
              <a:off x="0" y="0"/>
              <a:ext cx="9144000" cy="525780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 smtClean="0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>
            <a:lvl1pPr>
              <a:defRPr baseline="0"/>
            </a:lvl1pPr>
          </a:lstStyle>
          <a:p>
            <a:r>
              <a:rPr lang="en-US" dirty="0" smtClean="0"/>
              <a:t>Sample Two Column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57200" y="1428750"/>
            <a:ext cx="4038600" cy="4343399"/>
          </a:xfrm>
        </p:spPr>
        <p:txBody>
          <a:bodyPr>
            <a:normAutofit/>
          </a:bodyPr>
          <a:lstStyle>
            <a:lvl1pPr marL="228600" indent="-22860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428750"/>
            <a:ext cx="4038600" cy="4343399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US" sz="1600" dirty="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8022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/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 bwMode="gray">
          <a:xfrm>
            <a:off x="3124200" y="0"/>
            <a:ext cx="6019799" cy="3545522"/>
            <a:chOff x="0" y="-1"/>
            <a:chExt cx="9144000" cy="5385603"/>
          </a:xfrm>
        </p:grpSpPr>
        <p:pic>
          <p:nvPicPr>
            <p:cNvPr id="11" name="Picture 2" descr="C:\Users\rico\Desktop\bug.png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91" r="45972"/>
            <a:stretch/>
          </p:blipFill>
          <p:spPr bwMode="gray">
            <a:xfrm>
              <a:off x="3054333" y="-1"/>
              <a:ext cx="6089667" cy="5385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 userDrawn="1"/>
          </p:nvSpPr>
          <p:spPr bwMode="gray">
            <a:xfrm>
              <a:off x="0" y="0"/>
              <a:ext cx="9144000" cy="525780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 smtClean="0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/>
        <p:txBody>
          <a:bodyPr/>
          <a:lstStyle/>
          <a:p>
            <a:r>
              <a:rPr lang="en-US" dirty="0" smtClean="0"/>
              <a:t>Sample Bullet with Photo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 bwMode="gray">
          <a:xfrm>
            <a:off x="457200" y="1428750"/>
            <a:ext cx="4038600" cy="4343399"/>
          </a:xfrm>
        </p:spPr>
        <p:txBody>
          <a:bodyPr/>
          <a:lstStyle>
            <a:lvl1pPr marL="228600" indent="-228600"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 bwMode="gray">
          <a:xfrm>
            <a:off x="4648200" y="1428750"/>
            <a:ext cx="4038600" cy="4343399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02860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" y="0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85800" y="2682875"/>
            <a:ext cx="7772400" cy="1217613"/>
          </a:xfrm>
        </p:spPr>
        <p:txBody>
          <a:bodyPr anchor="b" anchorCtr="0">
            <a:noAutofit/>
          </a:bodyPr>
          <a:lstStyle>
            <a:lvl1pPr algn="l">
              <a:lnSpc>
                <a:spcPct val="95000"/>
              </a:lnSpc>
              <a:defRPr sz="32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Enter Quote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 bwMode="gray">
          <a:xfrm>
            <a:off x="685800" y="4114800"/>
            <a:ext cx="7772400" cy="552451"/>
          </a:xfrm>
        </p:spPr>
        <p:txBody>
          <a:bodyPr anchor="t"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Enter Quote Source</a:t>
            </a:r>
          </a:p>
        </p:txBody>
      </p:sp>
      <p:pic>
        <p:nvPicPr>
          <p:cNvPr id="11" name="Picture 3" descr="\\mv-fs\Projects\Polycom\03_Assets\Logos\Horizontal\PNGs\Polycom_RGB_Logo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310715" y="6311379"/>
            <a:ext cx="1427270" cy="37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Date Placeholder 4"/>
          <p:cNvSpPr txBox="1">
            <a:spLocks/>
          </p:cNvSpPr>
          <p:nvPr userDrawn="1"/>
        </p:nvSpPr>
        <p:spPr bwMode="gray">
          <a:xfrm>
            <a:off x="457200" y="6356350"/>
            <a:ext cx="2667000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900" baseline="24000" dirty="0" smtClean="0">
                <a:solidFill>
                  <a:schemeClr val="bg1"/>
                </a:solidFill>
              </a:rPr>
              <a:t>©</a:t>
            </a:r>
            <a:r>
              <a:rPr lang="en-US" sz="900" dirty="0" smtClean="0">
                <a:solidFill>
                  <a:schemeClr val="bg1"/>
                </a:solidFill>
              </a:rPr>
              <a:t> Polycom, Inc. All rights reserved.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2" name="Slide Number Placeholder 6"/>
          <p:cNvSpPr txBox="1">
            <a:spLocks/>
          </p:cNvSpPr>
          <p:nvPr userDrawn="1"/>
        </p:nvSpPr>
        <p:spPr bwMode="gray">
          <a:xfrm>
            <a:off x="4381500" y="6356350"/>
            <a:ext cx="381000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AC00AD89-014A-4F2B-B9D8-8C5AD66C5932}" type="slidenum">
              <a:rPr lang="en-US" sz="900" smtClean="0">
                <a:solidFill>
                  <a:schemeClr val="bg1"/>
                </a:solidFill>
              </a:rPr>
              <a:pPr algn="ctr">
                <a:defRPr/>
              </a:pPr>
              <a:t>‹#›</a:t>
            </a:fld>
            <a:endParaRPr lang="en-US" sz="9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29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2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1" y="0"/>
            <a:ext cx="9143999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685800" y="2682875"/>
            <a:ext cx="7772400" cy="1217613"/>
          </a:xfrm>
        </p:spPr>
        <p:txBody>
          <a:bodyPr anchor="b" anchorCtr="0">
            <a:noAutofit/>
          </a:bodyPr>
          <a:lstStyle>
            <a:lvl1pPr algn="l">
              <a:lnSpc>
                <a:spcPct val="95000"/>
              </a:lnSpc>
              <a:defRPr sz="4800" b="0" cap="none" baseline="0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Thank You Slide</a:t>
            </a:r>
            <a:endParaRPr lang="en-US" dirty="0"/>
          </a:p>
        </p:txBody>
      </p:sp>
      <p:sp>
        <p:nvSpPr>
          <p:cNvPr id="7" name="Date Placeholder 4"/>
          <p:cNvSpPr txBox="1">
            <a:spLocks/>
          </p:cNvSpPr>
          <p:nvPr userDrawn="1"/>
        </p:nvSpPr>
        <p:spPr bwMode="gray">
          <a:xfrm>
            <a:off x="457200" y="6356350"/>
            <a:ext cx="2667000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900" baseline="24000" dirty="0" smtClean="0">
                <a:solidFill>
                  <a:schemeClr val="bg1"/>
                </a:solidFill>
              </a:rPr>
              <a:t>©</a:t>
            </a:r>
            <a:r>
              <a:rPr lang="en-US" sz="900" dirty="0" smtClean="0">
                <a:solidFill>
                  <a:schemeClr val="bg1"/>
                </a:solidFill>
              </a:rPr>
              <a:t> Polycom, Inc. All rights reserved.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8" name="Picture 3" descr="\\mv-fs\Projects\Polycom\03_Assets\Logos\Horizontal\PNGs\Polycom_RGB_Logo (1)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310715" y="6311379"/>
            <a:ext cx="1427270" cy="37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6039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 bwMode="gray">
          <a:xfrm>
            <a:off x="3124200" y="0"/>
            <a:ext cx="6019799" cy="3545522"/>
            <a:chOff x="0" y="-1"/>
            <a:chExt cx="9144000" cy="5385603"/>
          </a:xfrm>
        </p:grpSpPr>
        <p:pic>
          <p:nvPicPr>
            <p:cNvPr id="9" name="Picture 2" descr="C:\Users\rico\Desktop\bug.png"/>
            <p:cNvPicPr>
              <a:picLocks noChangeAspect="1" noChangeArrowheads="1"/>
            </p:cNvPicPr>
            <p:nvPr userDrawn="1"/>
          </p:nvPicPr>
          <p:blipFill rotWithShape="1">
            <a:blip r:embed="rId2" cstate="print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91" r="45972"/>
            <a:stretch/>
          </p:blipFill>
          <p:spPr bwMode="gray">
            <a:xfrm>
              <a:off x="3054333" y="-1"/>
              <a:ext cx="6089667" cy="53856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 userDrawn="1"/>
          </p:nvSpPr>
          <p:spPr bwMode="gray">
            <a:xfrm>
              <a:off x="0" y="0"/>
              <a:ext cx="9144000" cy="5257800"/>
            </a:xfrm>
            <a:prstGeom prst="rect">
              <a:avLst/>
            </a:prstGeom>
            <a:solidFill>
              <a:srgbClr val="FFFFFF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 err="1" smtClean="0">
                <a:solidFill>
                  <a:schemeClr val="accent3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4273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White_Title Only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073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457200" y="533400"/>
            <a:ext cx="8229600" cy="63976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457200" y="1428750"/>
            <a:ext cx="8229600" cy="4678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Date Placeholder 4"/>
          <p:cNvSpPr txBox="1">
            <a:spLocks/>
          </p:cNvSpPr>
          <p:nvPr/>
        </p:nvSpPr>
        <p:spPr bwMode="gray">
          <a:xfrm>
            <a:off x="457200" y="6356350"/>
            <a:ext cx="2667000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en-US" sz="900" baseline="24000" dirty="0" smtClean="0">
                <a:solidFill>
                  <a:schemeClr val="bg1"/>
                </a:solidFill>
              </a:rPr>
              <a:t>©</a:t>
            </a:r>
            <a:r>
              <a:rPr lang="en-US" sz="900" dirty="0" smtClean="0">
                <a:solidFill>
                  <a:schemeClr val="bg1"/>
                </a:solidFill>
              </a:rPr>
              <a:t> Polycom, Inc. All rights reserved.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 txBox="1">
            <a:spLocks/>
          </p:cNvSpPr>
          <p:nvPr/>
        </p:nvSpPr>
        <p:spPr bwMode="gray">
          <a:xfrm>
            <a:off x="4381500" y="6356350"/>
            <a:ext cx="381000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l" defTabSz="914400" rtl="0" eaLnBrk="1" latinLnBrk="0" hangingPunct="1">
              <a:defRPr sz="1100" kern="1200">
                <a:solidFill>
                  <a:schemeClr val="bg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fld id="{AC00AD89-014A-4F2B-B9D8-8C5AD66C5932}" type="slidenum">
              <a:rPr lang="en-US" sz="900" smtClean="0">
                <a:solidFill>
                  <a:schemeClr val="bg1"/>
                </a:solidFill>
              </a:rPr>
              <a:pPr algn="ctr">
                <a:defRPr/>
              </a:pPr>
              <a:t>‹#›</a:t>
            </a:fld>
            <a:endParaRPr lang="en-US" sz="900" dirty="0" smtClean="0">
              <a:solidFill>
                <a:schemeClr val="bg1"/>
              </a:solidFill>
            </a:endParaRPr>
          </a:p>
        </p:txBody>
      </p:sp>
      <p:pic>
        <p:nvPicPr>
          <p:cNvPr id="8" name="Picture 3" descr="\\mv-fs\Projects\Polycom\03_Assets\Logos\Horizontal\PNGs\Polycom_RGB_Logo (1)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gray">
          <a:xfrm>
            <a:off x="7310715" y="6311379"/>
            <a:ext cx="1427270" cy="37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315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2" r:id="rId1"/>
    <p:sldLayoutId id="2147484025" r:id="rId2"/>
    <p:sldLayoutId id="2147484026" r:id="rId3"/>
    <p:sldLayoutId id="2147484031" r:id="rId4"/>
    <p:sldLayoutId id="2147484027" r:id="rId5"/>
    <p:sldLayoutId id="2147484032" r:id="rId6"/>
    <p:sldLayoutId id="2147484033" r:id="rId7"/>
    <p:sldLayoutId id="2147484028" r:id="rId8"/>
    <p:sldLayoutId id="2147484035" r:id="rId9"/>
    <p:sldLayoutId id="2147484029" r:id="rId10"/>
    <p:sldLayoutId id="2147484034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200"/>
        </a:spcBef>
        <a:buClr>
          <a:schemeClr val="tx2"/>
        </a:buClr>
        <a:buFont typeface="Arial" pitchFamily="34" charset="0"/>
        <a:buChar char="•"/>
        <a:defRPr sz="2400" kern="1200">
          <a:solidFill>
            <a:schemeClr val="bg1"/>
          </a:solidFill>
          <a:latin typeface="Arial" pitchFamily="34" charset="0"/>
          <a:ea typeface="+mn-ea"/>
          <a:cs typeface="Arial" pitchFamily="34" charset="0"/>
        </a:defRPr>
      </a:lvl1pPr>
      <a:lvl2pPr marL="533400" indent="-28575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Arial" pitchFamily="34" charset="0"/>
        <a:buChar char="−"/>
        <a:defRPr sz="2000" kern="1200">
          <a:solidFill>
            <a:schemeClr val="accent5"/>
          </a:solidFill>
          <a:latin typeface="Arial" pitchFamily="34" charset="0"/>
          <a:ea typeface="+mn-ea"/>
          <a:cs typeface="Arial" pitchFamily="34" charset="0"/>
        </a:defRPr>
      </a:lvl2pPr>
      <a:lvl3pPr marL="857250" indent="-28575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Arial" pitchFamily="34" charset="0"/>
        <a:buChar char="−"/>
        <a:defRPr sz="1800" kern="1200">
          <a:solidFill>
            <a:schemeClr val="accent5"/>
          </a:solidFill>
          <a:latin typeface="Arial" pitchFamily="34" charset="0"/>
          <a:ea typeface="+mn-ea"/>
          <a:cs typeface="Arial" pitchFamily="34" charset="0"/>
        </a:defRPr>
      </a:lvl3pPr>
      <a:lvl4pPr marL="108585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Arial" pitchFamily="34" charset="0"/>
        <a:buChar char="−"/>
        <a:defRPr sz="1600" kern="1200">
          <a:solidFill>
            <a:schemeClr val="accent5"/>
          </a:solidFill>
          <a:latin typeface="Arial" pitchFamily="34" charset="0"/>
          <a:ea typeface="+mn-ea"/>
          <a:cs typeface="Arial" pitchFamily="34" charset="0"/>
        </a:defRPr>
      </a:lvl4pPr>
      <a:lvl5pPr marL="1314450" indent="-228600" algn="l" defTabSz="914400" rtl="0" eaLnBrk="1" latinLnBrk="0" hangingPunct="1">
        <a:lnSpc>
          <a:spcPct val="90000"/>
        </a:lnSpc>
        <a:spcBef>
          <a:spcPts val="600"/>
        </a:spcBef>
        <a:buClr>
          <a:schemeClr val="tx2"/>
        </a:buClr>
        <a:buFont typeface="Arial" pitchFamily="34" charset="0"/>
        <a:buChar char="−"/>
        <a:defRPr sz="1600" kern="1200">
          <a:solidFill>
            <a:schemeClr val="accent5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10" Type="http://schemas.openxmlformats.org/officeDocument/2006/relationships/image" Target="../media/image23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457200" y="2353468"/>
            <a:ext cx="6477000" cy="1217613"/>
          </a:xfrm>
        </p:spPr>
        <p:txBody>
          <a:bodyPr>
            <a:normAutofit/>
          </a:bodyPr>
          <a:lstStyle/>
          <a:p>
            <a:r>
              <a:rPr lang="en-US" dirty="0" smtClean="0"/>
              <a:t>Introducing to SVC Solution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 bwMode="gray">
          <a:xfrm>
            <a:off x="457200" y="5038723"/>
            <a:ext cx="7772400" cy="1057277"/>
          </a:xfrm>
        </p:spPr>
        <p:txBody>
          <a:bodyPr>
            <a:normAutofit/>
          </a:bodyPr>
          <a:lstStyle/>
          <a:p>
            <a:r>
              <a:rPr lang="en-US" dirty="0" smtClean="0"/>
              <a:t>    Yang Songhua</a:t>
            </a:r>
          </a:p>
          <a:p>
            <a:r>
              <a:rPr lang="en-US" dirty="0" smtClean="0"/>
              <a:t>     April-24-2016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1126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MRC Overview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19" y="1173162"/>
            <a:ext cx="7248525" cy="526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989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MRC Overview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MRM does almost no media processing.</a:t>
            </a:r>
          </a:p>
          <a:p>
            <a:r>
              <a:rPr lang="en-US" altLang="zh-CN" dirty="0" smtClean="0"/>
              <a:t>MRM is not aware of layouts, only of the streams selected by the MRE.</a:t>
            </a:r>
          </a:p>
          <a:p>
            <a:r>
              <a:rPr lang="en-US" altLang="zh-CN" dirty="0" smtClean="0"/>
              <a:t>The streams are selected by MRM based on audio energies, active speaker history, link bandwidth and quality and endpoints preferences.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MRE performs themselves the audio mixing and layout building.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H.264 SVC Benefits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1800" dirty="0" smtClean="0"/>
              <a:t>Simplification and cost reduction in multipoint video conferencing hardware</a:t>
            </a:r>
          </a:p>
          <a:p>
            <a:r>
              <a:rPr lang="en-US" altLang="zh-CN" sz="1800" dirty="0" smtClean="0"/>
              <a:t>Lower latency and higher interactivity on multipoint video</a:t>
            </a:r>
          </a:p>
          <a:p>
            <a:r>
              <a:rPr lang="en-US" altLang="zh-CN" sz="1800" dirty="0" smtClean="0"/>
              <a:t>Video calls between endpoints with widely varying processor power and network performance characteristics</a:t>
            </a:r>
          </a:p>
          <a:p>
            <a:r>
              <a:rPr lang="en-US" altLang="zh-CN" sz="1800" dirty="0" smtClean="0"/>
              <a:t>Brings video closer to “cloud computing”</a:t>
            </a:r>
          </a:p>
          <a:p>
            <a:r>
              <a:rPr lang="en-US" altLang="zh-CN" sz="1800" dirty="0" smtClean="0"/>
              <a:t>Improve the resilience against packet loss</a:t>
            </a:r>
          </a:p>
          <a:p>
            <a:endParaRPr lang="en-US" altLang="zh-CN" sz="1800" dirty="0" smtClean="0"/>
          </a:p>
          <a:p>
            <a:r>
              <a:rPr lang="en-US" altLang="zh-CN" sz="1800" dirty="0" smtClean="0"/>
              <a:t>SVC Router is simply an application layer router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600" dirty="0" smtClean="0"/>
              <a:t>Near zero-delay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600" dirty="0" smtClean="0"/>
              <a:t>Eliminates video quality loss due to </a:t>
            </a:r>
            <a:r>
              <a:rPr lang="en-US" altLang="zh-CN" sz="1600" dirty="0" err="1" smtClean="0"/>
              <a:t>transcoding</a:t>
            </a:r>
            <a:endParaRPr lang="en-US" altLang="zh-CN" sz="1600" dirty="0" smtClean="0"/>
          </a:p>
          <a:p>
            <a:pPr marL="342900" indent="-342900">
              <a:buFont typeface="+mj-ea"/>
              <a:buAutoNum type="circleNumDbPlain"/>
            </a:pPr>
            <a:r>
              <a:rPr lang="en-US" altLang="zh-CN" sz="1600" dirty="0" smtClean="0"/>
              <a:t>Extremely low cost of computer power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600" dirty="0" smtClean="0"/>
              <a:t>Limiting parameter is network I/O bandwidth and not number of video streams or resolution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89364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H.264 SVC Drawbacks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All EPs must support the protocol or they will not be able to join</a:t>
            </a:r>
          </a:p>
          <a:p>
            <a:r>
              <a:rPr lang="en-US" altLang="zh-CN" dirty="0" smtClean="0"/>
              <a:t>Each call has minimum BW requirement, and EPs not supporting it will not be able to join</a:t>
            </a:r>
          </a:p>
          <a:p>
            <a:r>
              <a:rPr lang="en-US" altLang="zh-CN" dirty="0" smtClean="0"/>
              <a:t>No standard for signaling in SVC networks</a:t>
            </a:r>
          </a:p>
          <a:p>
            <a:r>
              <a:rPr lang="en-US" altLang="zh-CN" dirty="0" smtClean="0"/>
              <a:t>Different SVC codec cannot currently communicate with each other.</a:t>
            </a:r>
          </a:p>
        </p:txBody>
      </p:sp>
    </p:spTree>
    <p:extLst>
      <p:ext uri="{BB962C8B-B14F-4D97-AF65-F5344CB8AC3E}">
        <p14:creationId xmlns:p14="http://schemas.microsoft.com/office/powerpoint/2010/main" val="3487397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MRC Media – Audio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sz="1600" dirty="0" smtClean="0"/>
              <a:t>Only the SAC codec is used per that conference.</a:t>
            </a:r>
          </a:p>
          <a:p>
            <a:pPr>
              <a:buNone/>
            </a:pPr>
            <a:r>
              <a:rPr lang="en-US" altLang="zh-CN" sz="1600" dirty="0" smtClean="0"/>
              <a:t>	MRDs not supporting SAC are not admitted to the conference.</a:t>
            </a:r>
          </a:p>
          <a:p>
            <a:pPr>
              <a:buNone/>
            </a:pPr>
            <a:r>
              <a:rPr lang="en-US" altLang="zh-CN" sz="1600" dirty="0" smtClean="0"/>
              <a:t>	MRM does not do </a:t>
            </a:r>
            <a:r>
              <a:rPr lang="en-US" altLang="zh-CN" sz="1600" dirty="0" err="1" smtClean="0"/>
              <a:t>transcoding</a:t>
            </a:r>
            <a:r>
              <a:rPr lang="en-US" altLang="zh-CN" sz="1600" dirty="0" smtClean="0"/>
              <a:t> and/or audio mixing.</a:t>
            </a: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MRC Media - SAC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MRC uses a scalable version of Siren LPR</a:t>
            </a:r>
          </a:p>
          <a:p>
            <a:r>
              <a:rPr lang="en-US" altLang="zh-CN" dirty="0" smtClean="0"/>
              <a:t>The VAD (Voice Activity Detection bit) and energy are carried in the RTP header.</a:t>
            </a:r>
          </a:p>
          <a:p>
            <a:r>
              <a:rPr lang="en-US" altLang="zh-CN" dirty="0" smtClean="0"/>
              <a:t>Audio Scalability:</a:t>
            </a:r>
          </a:p>
          <a:p>
            <a:pPr>
              <a:buNone/>
            </a:pPr>
            <a:endParaRPr lang="en-US" altLang="zh-CN" dirty="0" smtClean="0"/>
          </a:p>
        </p:txBody>
      </p:sp>
      <p:sp>
        <p:nvSpPr>
          <p:cNvPr id="21" name="TextBox 20"/>
          <p:cNvSpPr txBox="1"/>
          <p:nvPr/>
        </p:nvSpPr>
        <p:spPr bwMode="auto">
          <a:xfrm>
            <a:off x="1001193" y="5408598"/>
            <a:ext cx="2486025" cy="3079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 rtlCol="1">
            <a:spAutoFit/>
          </a:bodyPr>
          <a:lstStyle/>
          <a:p>
            <a:pPr marL="280988" indent="-280988" eaLnBrk="0" hangingPunct="0">
              <a:spcBef>
                <a:spcPts val="600"/>
              </a:spcBef>
              <a:buSzPct val="100000"/>
              <a:defRPr/>
            </a:pPr>
            <a:r>
              <a:rPr lang="en-US" sz="2000" kern="0" dirty="0">
                <a:solidFill>
                  <a:schemeClr val="bg1"/>
                </a:solidFill>
                <a:latin typeface="+mn-lt"/>
                <a:cs typeface="+mn-cs"/>
              </a:rPr>
              <a:t>Uplink (MRE to MRM)</a:t>
            </a:r>
            <a:endParaRPr lang="he-IL" sz="2000" kern="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sp>
        <p:nvSpPr>
          <p:cNvPr id="22" name="Cube 17"/>
          <p:cNvSpPr>
            <a:spLocks noChangeArrowheads="1"/>
          </p:cNvSpPr>
          <p:nvPr/>
        </p:nvSpPr>
        <p:spPr bwMode="auto">
          <a:xfrm>
            <a:off x="5076818" y="4178283"/>
            <a:ext cx="1235075" cy="939800"/>
          </a:xfrm>
          <a:prstGeom prst="cube">
            <a:avLst>
              <a:gd name="adj" fmla="val 13847"/>
            </a:avLst>
          </a:prstGeom>
          <a:solidFill>
            <a:srgbClr val="7030A0"/>
          </a:solidFill>
          <a:ln w="19050" algn="ctr">
            <a:solidFill>
              <a:srgbClr val="7030A0"/>
            </a:solidFill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ts val="600"/>
              </a:spcBef>
            </a:pPr>
            <a:endParaRPr lang="he-IL" sz="2000"/>
          </a:p>
        </p:txBody>
      </p:sp>
      <p:sp>
        <p:nvSpPr>
          <p:cNvPr id="23" name="Cube 18"/>
          <p:cNvSpPr>
            <a:spLocks noChangeArrowheads="1"/>
          </p:cNvSpPr>
          <p:nvPr/>
        </p:nvSpPr>
        <p:spPr bwMode="auto">
          <a:xfrm>
            <a:off x="5076818" y="3890946"/>
            <a:ext cx="1235075" cy="477837"/>
          </a:xfrm>
          <a:prstGeom prst="cube">
            <a:avLst>
              <a:gd name="adj" fmla="val 25000"/>
            </a:avLst>
          </a:prstGeom>
          <a:solidFill>
            <a:srgbClr val="92D050"/>
          </a:solidFill>
          <a:ln w="1905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ts val="600"/>
              </a:spcBef>
            </a:pPr>
            <a:endParaRPr lang="he-IL" sz="2000"/>
          </a:p>
        </p:txBody>
      </p:sp>
      <p:sp>
        <p:nvSpPr>
          <p:cNvPr id="24" name="Cube 19"/>
          <p:cNvSpPr>
            <a:spLocks noChangeArrowheads="1"/>
          </p:cNvSpPr>
          <p:nvPr/>
        </p:nvSpPr>
        <p:spPr bwMode="auto">
          <a:xfrm>
            <a:off x="5076818" y="3603608"/>
            <a:ext cx="1235075" cy="477838"/>
          </a:xfrm>
          <a:prstGeom prst="cube">
            <a:avLst>
              <a:gd name="adj" fmla="val 25000"/>
            </a:avLst>
          </a:prstGeom>
          <a:solidFill>
            <a:srgbClr val="92D050"/>
          </a:solidFill>
          <a:ln w="1905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ts val="600"/>
              </a:spcBef>
            </a:pPr>
            <a:endParaRPr lang="he-IL" sz="2000"/>
          </a:p>
        </p:txBody>
      </p:sp>
      <p:sp>
        <p:nvSpPr>
          <p:cNvPr id="25" name="Cube 20"/>
          <p:cNvSpPr>
            <a:spLocks noChangeArrowheads="1"/>
          </p:cNvSpPr>
          <p:nvPr/>
        </p:nvSpPr>
        <p:spPr bwMode="auto">
          <a:xfrm>
            <a:off x="5076818" y="3365483"/>
            <a:ext cx="1235075" cy="476250"/>
          </a:xfrm>
          <a:prstGeom prst="cube">
            <a:avLst>
              <a:gd name="adj" fmla="val 25000"/>
            </a:avLst>
          </a:prstGeom>
          <a:solidFill>
            <a:srgbClr val="92D050"/>
          </a:solidFill>
          <a:ln w="19050" algn="ctr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pPr eaLnBrk="0" hangingPunct="0">
              <a:spcBef>
                <a:spcPts val="600"/>
              </a:spcBef>
            </a:pPr>
            <a:endParaRPr lang="he-IL" sz="2000"/>
          </a:p>
        </p:txBody>
      </p:sp>
      <p:sp>
        <p:nvSpPr>
          <p:cNvPr id="26" name="TextBox 7"/>
          <p:cNvSpPr txBox="1"/>
          <p:nvPr/>
        </p:nvSpPr>
        <p:spPr bwMode="auto">
          <a:xfrm>
            <a:off x="5419718" y="3575033"/>
            <a:ext cx="584200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 rtlCol="1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 marL="280988" indent="-280988">
              <a:spcBef>
                <a:spcPts val="600"/>
              </a:spcBef>
              <a:buSzPct val="100000"/>
              <a:defRPr/>
            </a:pPr>
            <a:r>
              <a:rPr lang="en-US" sz="1200" kern="0" dirty="0">
                <a:latin typeface="+mn-lt"/>
              </a:rPr>
              <a:t>10K</a:t>
            </a:r>
            <a:endParaRPr lang="he-IL" sz="1200" kern="0" dirty="0">
              <a:latin typeface="+mn-lt"/>
            </a:endParaRPr>
          </a:p>
        </p:txBody>
      </p:sp>
      <p:sp>
        <p:nvSpPr>
          <p:cNvPr id="27" name="TextBox 8"/>
          <p:cNvSpPr txBox="1"/>
          <p:nvPr/>
        </p:nvSpPr>
        <p:spPr bwMode="auto">
          <a:xfrm>
            <a:off x="5435593" y="3830621"/>
            <a:ext cx="581025" cy="22860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 rtlCol="1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 marL="280988" indent="-280988">
              <a:spcBef>
                <a:spcPts val="600"/>
              </a:spcBef>
              <a:buSzPct val="100000"/>
              <a:defRPr/>
            </a:pPr>
            <a:r>
              <a:rPr lang="en-US" sz="1200" kern="0" dirty="0">
                <a:latin typeface="+mn-lt"/>
              </a:rPr>
              <a:t>10K</a:t>
            </a:r>
            <a:endParaRPr lang="he-IL" sz="1200" kern="0" dirty="0">
              <a:latin typeface="+mn-lt"/>
            </a:endParaRPr>
          </a:p>
        </p:txBody>
      </p:sp>
      <p:sp>
        <p:nvSpPr>
          <p:cNvPr id="28" name="TextBox 27"/>
          <p:cNvSpPr txBox="1"/>
          <p:nvPr/>
        </p:nvSpPr>
        <p:spPr bwMode="auto">
          <a:xfrm>
            <a:off x="5435593" y="4073508"/>
            <a:ext cx="581025" cy="2301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 rtlCol="1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 marL="280988" indent="-280988">
              <a:spcBef>
                <a:spcPts val="600"/>
              </a:spcBef>
              <a:buSzPct val="100000"/>
              <a:defRPr/>
            </a:pPr>
            <a:r>
              <a:rPr lang="en-US" sz="1200" kern="0" dirty="0">
                <a:latin typeface="+mn-lt"/>
              </a:rPr>
              <a:t>10K</a:t>
            </a:r>
            <a:endParaRPr lang="he-IL" sz="1200" kern="0" dirty="0">
              <a:latin typeface="+mn-lt"/>
            </a:endParaRPr>
          </a:p>
        </p:txBody>
      </p:sp>
      <p:sp>
        <p:nvSpPr>
          <p:cNvPr id="29" name="TextBox 28"/>
          <p:cNvSpPr txBox="1"/>
          <p:nvPr/>
        </p:nvSpPr>
        <p:spPr bwMode="auto">
          <a:xfrm>
            <a:off x="5411781" y="4581508"/>
            <a:ext cx="582612" cy="2460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 rtlCol="1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 marL="280988" indent="-280988">
              <a:spcBef>
                <a:spcPts val="600"/>
              </a:spcBef>
              <a:buSzPct val="100000"/>
              <a:defRPr/>
            </a:pPr>
            <a:r>
              <a:rPr lang="en-US" sz="1600" kern="0" dirty="0" smtClean="0">
                <a:latin typeface="+mn-lt"/>
              </a:rPr>
              <a:t>48K</a:t>
            </a:r>
            <a:endParaRPr lang="he-IL" sz="1600" kern="0" dirty="0"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 bwMode="auto">
          <a:xfrm>
            <a:off x="4147060" y="5398549"/>
            <a:ext cx="3049587" cy="3079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 rtlCol="1">
            <a:spAutoFit/>
          </a:bodyPr>
          <a:lstStyle/>
          <a:p>
            <a:pPr marL="280988" indent="-280988" eaLnBrk="0" hangingPunct="0">
              <a:spcBef>
                <a:spcPts val="600"/>
              </a:spcBef>
              <a:buSzPct val="100000"/>
              <a:defRPr/>
            </a:pPr>
            <a:r>
              <a:rPr lang="en-US" sz="2000" kern="0" dirty="0">
                <a:solidFill>
                  <a:schemeClr val="bg1"/>
                </a:solidFill>
                <a:latin typeface="+mn-lt"/>
                <a:cs typeface="+mn-cs"/>
              </a:rPr>
              <a:t>Downlink (MRM to MRE)</a:t>
            </a:r>
            <a:endParaRPr lang="he-IL" sz="2000" kern="0" dirty="0">
              <a:solidFill>
                <a:schemeClr val="bg1"/>
              </a:solidFill>
              <a:latin typeface="+mn-lt"/>
              <a:cs typeface="+mn-cs"/>
            </a:endParaRPr>
          </a:p>
        </p:txBody>
      </p:sp>
      <p:grpSp>
        <p:nvGrpSpPr>
          <p:cNvPr id="31" name="Group 26"/>
          <p:cNvGrpSpPr/>
          <p:nvPr/>
        </p:nvGrpSpPr>
        <p:grpSpPr>
          <a:xfrm>
            <a:off x="1971948" y="3646722"/>
            <a:ext cx="1345429" cy="1063500"/>
            <a:chOff x="7384235" y="2376990"/>
            <a:chExt cx="1345429" cy="10635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Cube 31"/>
            <p:cNvSpPr>
              <a:spLocks noChangeArrowheads="1"/>
            </p:cNvSpPr>
            <p:nvPr/>
          </p:nvSpPr>
          <p:spPr bwMode="auto">
            <a:xfrm>
              <a:off x="7977383" y="2376990"/>
              <a:ext cx="752280" cy="275742"/>
            </a:xfrm>
            <a:prstGeom prst="cube">
              <a:avLst>
                <a:gd name="adj" fmla="val 25000"/>
              </a:avLst>
            </a:prstGeom>
            <a:solidFill>
              <a:srgbClr val="92D050"/>
            </a:solidFill>
            <a:ln w="19050" algn="ctr">
              <a:solidFill>
                <a:srgbClr val="00B050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  <a:defRPr/>
              </a:pPr>
              <a:endParaRPr lang="he-IL" sz="2000" dirty="0">
                <a:latin typeface="Arial" pitchFamily="34" charset="0"/>
              </a:endParaRPr>
            </a:p>
          </p:txBody>
        </p:sp>
        <p:sp>
          <p:nvSpPr>
            <p:cNvPr id="33" name="TextBox 15"/>
            <p:cNvSpPr txBox="1"/>
            <p:nvPr/>
          </p:nvSpPr>
          <p:spPr bwMode="auto">
            <a:xfrm>
              <a:off x="8181312" y="2437970"/>
              <a:ext cx="354360" cy="132488"/>
            </a:xfrm>
            <a:prstGeom prst="rect">
              <a:avLst/>
            </a:prstGeom>
            <a:noFill/>
            <a:ln>
              <a:miter lim="800000"/>
              <a:headEnd/>
              <a:tailEnd/>
            </a:ln>
          </p:spPr>
          <p:txBody>
            <a:bodyPr lIns="0" tIns="0" rIns="0" bIns="0" rtlCol="1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9pPr>
            </a:lstStyle>
            <a:p>
              <a:pPr marL="280988" indent="-280988">
                <a:spcBef>
                  <a:spcPts val="600"/>
                </a:spcBef>
                <a:buSzPct val="100000"/>
                <a:defRPr/>
              </a:pPr>
              <a:r>
                <a:rPr lang="en-US" sz="1200" kern="0" dirty="0">
                  <a:latin typeface="+mn-lt"/>
                </a:rPr>
                <a:t>10K</a:t>
              </a:r>
              <a:endParaRPr lang="he-IL" sz="1200" kern="0" dirty="0">
                <a:latin typeface="+mn-lt"/>
              </a:endParaRPr>
            </a:p>
          </p:txBody>
        </p:sp>
        <p:sp>
          <p:nvSpPr>
            <p:cNvPr id="34" name="Cube 33"/>
            <p:cNvSpPr>
              <a:spLocks noChangeArrowheads="1"/>
            </p:cNvSpPr>
            <p:nvPr/>
          </p:nvSpPr>
          <p:spPr bwMode="auto">
            <a:xfrm>
              <a:off x="7977384" y="2722671"/>
              <a:ext cx="752280" cy="717819"/>
            </a:xfrm>
            <a:prstGeom prst="cube">
              <a:avLst>
                <a:gd name="adj" fmla="val 25000"/>
              </a:avLst>
            </a:prstGeom>
            <a:solidFill>
              <a:srgbClr val="7030A0"/>
            </a:solidFill>
            <a:ln w="19050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>
              <a:defPPr>
                <a:defRPr lang="en-US"/>
              </a:defPPr>
              <a:lvl1pPr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9pPr>
            </a:lstStyle>
            <a:p>
              <a:pPr>
                <a:spcBef>
                  <a:spcPts val="600"/>
                </a:spcBef>
                <a:defRPr/>
              </a:pPr>
              <a:endParaRPr lang="he-IL" sz="2000" dirty="0">
                <a:latin typeface="Arial" pitchFamily="34" charset="0"/>
              </a:endParaRPr>
            </a:p>
          </p:txBody>
        </p:sp>
        <p:sp>
          <p:nvSpPr>
            <p:cNvPr id="35" name="TextBox 19"/>
            <p:cNvSpPr txBox="1"/>
            <p:nvPr/>
          </p:nvSpPr>
          <p:spPr bwMode="auto">
            <a:xfrm>
              <a:off x="8106000" y="3023595"/>
              <a:ext cx="548352" cy="246221"/>
            </a:xfrm>
            <a:prstGeom prst="rect">
              <a:avLst/>
            </a:prstGeom>
            <a:noFill/>
            <a:ln>
              <a:miter lim="800000"/>
              <a:headEnd/>
              <a:tailEnd/>
            </a:ln>
          </p:spPr>
          <p:txBody>
            <a:bodyPr lIns="0" tIns="0" rIns="0" bIns="0" rtlCol="1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5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5pPr>
              <a:lvl6pPr marL="22860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6pPr>
              <a:lvl7pPr marL="27432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7pPr>
              <a:lvl8pPr marL="32004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8pPr>
              <a:lvl9pPr marL="3657600" algn="r" defTabSz="914400" rtl="1" eaLnBrk="1" latinLnBrk="0" hangingPunct="1">
                <a:defRPr sz="2400" kern="1200">
                  <a:solidFill>
                    <a:schemeClr val="tx1"/>
                  </a:solidFill>
                  <a:latin typeface="Times" charset="0"/>
                  <a:ea typeface="+mn-ea"/>
                  <a:cs typeface="+mn-cs"/>
                </a:defRPr>
              </a:lvl9pPr>
            </a:lstStyle>
            <a:p>
              <a:pPr marL="280988" indent="-280988">
                <a:spcBef>
                  <a:spcPts val="600"/>
                </a:spcBef>
                <a:buSzPct val="100000"/>
                <a:defRPr/>
              </a:pPr>
              <a:r>
                <a:rPr lang="en-US" sz="1600" kern="0" dirty="0">
                  <a:latin typeface="+mn-lt"/>
                </a:rPr>
                <a:t>3</a:t>
              </a:r>
              <a:r>
                <a:rPr lang="en-US" sz="1600" kern="0" dirty="0" smtClean="0">
                  <a:latin typeface="+mn-lt"/>
                </a:rPr>
                <a:t>8K</a:t>
              </a:r>
              <a:endParaRPr lang="he-IL" sz="1600" kern="0" dirty="0">
                <a:latin typeface="+mn-lt"/>
              </a:endParaRPr>
            </a:p>
          </p:txBody>
        </p:sp>
        <p:cxnSp>
          <p:nvCxnSpPr>
            <p:cNvPr id="38" name="Straight Arrow Connector 37"/>
            <p:cNvCxnSpPr>
              <a:cxnSpLocks noChangeShapeType="1"/>
            </p:cNvCxnSpPr>
            <p:nvPr/>
          </p:nvCxnSpPr>
          <p:spPr bwMode="auto">
            <a:xfrm>
              <a:off x="7384235" y="2519539"/>
              <a:ext cx="593149" cy="1143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cxnSp>
          <p:nvCxnSpPr>
            <p:cNvPr id="39" name="Straight Arrow Connector 38"/>
            <p:cNvCxnSpPr>
              <a:cxnSpLocks noChangeShapeType="1"/>
            </p:cNvCxnSpPr>
            <p:nvPr/>
          </p:nvCxnSpPr>
          <p:spPr bwMode="auto">
            <a:xfrm>
              <a:off x="7384235" y="3253655"/>
              <a:ext cx="593149" cy="1143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</p:grpSp>
      <p:sp>
        <p:nvSpPr>
          <p:cNvPr id="41" name="Cube 40"/>
          <p:cNvSpPr>
            <a:spLocks noChangeArrowheads="1"/>
          </p:cNvSpPr>
          <p:nvPr/>
        </p:nvSpPr>
        <p:spPr bwMode="auto">
          <a:xfrm>
            <a:off x="1204855" y="3871331"/>
            <a:ext cx="752280" cy="717819"/>
          </a:xfrm>
          <a:prstGeom prst="cube">
            <a:avLst>
              <a:gd name="adj" fmla="val 25000"/>
            </a:avLst>
          </a:prstGeom>
          <a:solidFill>
            <a:srgbClr val="7030A0"/>
          </a:solidFill>
          <a:ln w="1905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>
              <a:spcBef>
                <a:spcPts val="600"/>
              </a:spcBef>
              <a:defRPr/>
            </a:pPr>
            <a:endParaRPr lang="he-IL" sz="2000" dirty="0">
              <a:latin typeface="Arial" pitchFamily="34" charset="0"/>
            </a:endParaRPr>
          </a:p>
        </p:txBody>
      </p:sp>
      <p:sp>
        <p:nvSpPr>
          <p:cNvPr id="42" name="TextBox 19"/>
          <p:cNvSpPr txBox="1"/>
          <p:nvPr/>
        </p:nvSpPr>
        <p:spPr bwMode="auto">
          <a:xfrm>
            <a:off x="1333471" y="4172255"/>
            <a:ext cx="548352" cy="246221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0" tIns="0" rIns="0" bIns="0" rtlCol="1">
            <a:spAutoFit/>
          </a:bodyPr>
          <a:lstStyle>
            <a:defPPr>
              <a:defRPr lang="en-US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r" defTabSz="914400" rtl="1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pPr marL="280988" indent="-280988">
              <a:spcBef>
                <a:spcPts val="600"/>
              </a:spcBef>
              <a:buSzPct val="100000"/>
              <a:defRPr/>
            </a:pPr>
            <a:r>
              <a:rPr lang="en-US" sz="1600" kern="0" dirty="0">
                <a:latin typeface="+mn-lt"/>
              </a:rPr>
              <a:t>48K</a:t>
            </a:r>
            <a:endParaRPr lang="he-IL" sz="1600" kern="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MRC Media – SAC Error Resiliency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 smtClean="0"/>
              <a:t>Redundant packets are per link.</a:t>
            </a:r>
          </a:p>
          <a:p>
            <a:r>
              <a:rPr lang="en-US" altLang="zh-CN" dirty="0" smtClean="0"/>
              <a:t>The receiving entity indicates the transmitting entity the redundant packets number by RTCP feedback message. </a:t>
            </a:r>
          </a:p>
          <a:p>
            <a:r>
              <a:rPr lang="en-US" altLang="zh-CN" dirty="0" smtClean="0"/>
              <a:t>The redundant packets contain a 10K </a:t>
            </a:r>
            <a:r>
              <a:rPr lang="en-US" altLang="zh-CN" dirty="0" err="1" smtClean="0"/>
              <a:t>bitrate</a:t>
            </a:r>
            <a:r>
              <a:rPr lang="en-US" altLang="zh-CN" dirty="0" smtClean="0"/>
              <a:t> trimmed payloads of the packets transmitted at t-2, t-4, t-6 and t-8 - depending on the requested number of redundant packets.</a:t>
            </a:r>
          </a:p>
          <a:p>
            <a:r>
              <a:rPr lang="en-US" altLang="zh-CN" dirty="0" smtClean="0"/>
              <a:t>Trimming the packet from 48K to 10K does not require meaningful processing.</a:t>
            </a:r>
          </a:p>
          <a:p>
            <a:r>
              <a:rPr lang="en-US" altLang="zh-CN" dirty="0" smtClean="0"/>
              <a:t>Redundant packets are only for the most active speaker.</a:t>
            </a:r>
          </a:p>
          <a:p>
            <a:r>
              <a:rPr lang="en-US" altLang="zh-CN" dirty="0" smtClean="0"/>
              <a:t>For stereo SAC, the transmitting endpoint sends redundant packets for both the left and right streams.</a:t>
            </a:r>
          </a:p>
          <a:p>
            <a:r>
              <a:rPr lang="en-US" altLang="zh-CN" dirty="0" smtClean="0"/>
              <a:t>MRM handles the audio LPR without adding latency. 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MRC Media – Uplink Video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For  Quality and spatial scalability, there are two possible modes:</a:t>
            </a:r>
          </a:p>
          <a:p>
            <a:r>
              <a:rPr lang="en-US" altLang="zh-CN" dirty="0" smtClean="0"/>
              <a:t>ILP – Inter Layer Prediction --- dependant spatial layers</a:t>
            </a:r>
          </a:p>
          <a:p>
            <a:r>
              <a:rPr lang="en-US" altLang="zh-CN" dirty="0" smtClean="0"/>
              <a:t>Simulcast – independent spatial layers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RPD: 180P, 360P, 720P</a:t>
            </a:r>
          </a:p>
          <a:p>
            <a:pPr>
              <a:buNone/>
            </a:pPr>
            <a:r>
              <a:rPr lang="en-US" altLang="zh-CN" dirty="0" smtClean="0"/>
              <a:t>              three encoders, one RTP session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MRC Media – Layout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MRE uses SCP messages to indicate to MRM which media streams it wants.</a:t>
            </a:r>
          </a:p>
          <a:p>
            <a:r>
              <a:rPr lang="en-US" altLang="zh-CN" dirty="0" smtClean="0"/>
              <a:t>MRM is not aware of layouts, only of the streams selected by the MRE.</a:t>
            </a:r>
          </a:p>
          <a:p>
            <a:r>
              <a:rPr lang="en-US" altLang="zh-CN" dirty="0" smtClean="0"/>
              <a:t>Active Speaker Change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Auto mode</a:t>
            </a:r>
          </a:p>
          <a:p>
            <a:r>
              <a:rPr lang="en-US" altLang="zh-CN" dirty="0" smtClean="0"/>
              <a:t>Manual mode</a:t>
            </a:r>
          </a:p>
          <a:p>
            <a:r>
              <a:rPr lang="en-US" altLang="zh-CN" dirty="0" smtClean="0"/>
              <a:t>Forced mode</a:t>
            </a:r>
          </a:p>
        </p:txBody>
      </p:sp>
      <p:sp>
        <p:nvSpPr>
          <p:cNvPr id="4" name="Content Placeholder 1"/>
          <p:cNvSpPr txBox="1">
            <a:spLocks/>
          </p:cNvSpPr>
          <p:nvPr/>
        </p:nvSpPr>
        <p:spPr bwMode="auto">
          <a:xfrm>
            <a:off x="412750" y="1058863"/>
            <a:ext cx="8301038" cy="4684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itchFamily="34" charset="0"/>
              <a:ea typeface="宋体" charset="-122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itchFamily="34" charset="0"/>
              <a:ea typeface="宋体" charset="-122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he-IL" altLang="zh-CN" sz="2400" b="0" i="0" u="none" strike="noStrike" kern="1200" cap="none" spc="0" normalizeH="0" baseline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565150" y="1211263"/>
            <a:ext cx="8301038" cy="4684712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endParaRPr kumimoji="0" lang="en-US" altLang="zh-CN" sz="2400" b="0" i="0" u="none" strike="noStrike" kern="1200" cap="none" spc="0" normalizeH="0" baseline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itchFamily="34" charset="0"/>
              <a:ea typeface="宋体" charset="-122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en-US" altLang="zh-CN" sz="2400" b="0" i="0" u="none" strike="noStrike" kern="1200" cap="none" spc="0" normalizeH="0" baseline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itchFamily="34" charset="0"/>
              <a:ea typeface="宋体" charset="-122"/>
              <a:cs typeface="Arial" pitchFamily="34" charset="0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2"/>
              </a:buClr>
              <a:buSzTx/>
              <a:buFont typeface="Arial" pitchFamily="34" charset="0"/>
              <a:buChar char="•"/>
              <a:tabLst/>
              <a:defRPr/>
            </a:pPr>
            <a:endParaRPr kumimoji="0" lang="he-IL" altLang="zh-CN" sz="2400" b="0" i="0" u="none" strike="noStrike" kern="1200" cap="none" spc="0" normalizeH="0" baseline="0" noProof="0" smtClean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MRC Media – Layout of RPM </a:t>
            </a:r>
            <a:r>
              <a:rPr lang="en-US" altLang="zh-CN" dirty="0" err="1" smtClean="0"/>
              <a:t>iOS</a:t>
            </a:r>
            <a:endParaRPr lang="zh-CN" altLang="en-US" dirty="0"/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 bwMode="auto">
          <a:xfrm>
            <a:off x="412750" y="1109665"/>
            <a:ext cx="8301038" cy="4684712"/>
          </a:xfrm>
          <a:noFill/>
          <a:ln>
            <a:miter lim="800000"/>
            <a:headEnd/>
            <a:tailEnd/>
          </a:ln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pPr>
              <a:buFontTx/>
              <a:buNone/>
            </a:pPr>
            <a:endParaRPr lang="en-US" altLang="zh-CN" smtClean="0">
              <a:solidFill>
                <a:srgbClr val="595959"/>
              </a:solidFill>
              <a:ea typeface="宋体" charset="-122"/>
            </a:endParaRPr>
          </a:p>
          <a:p>
            <a:endParaRPr lang="en-US" altLang="zh-CN" smtClean="0">
              <a:solidFill>
                <a:srgbClr val="595959"/>
              </a:solidFill>
              <a:ea typeface="宋体" charset="-122"/>
            </a:endParaRPr>
          </a:p>
          <a:p>
            <a:endParaRPr lang="he-IL" altLang="zh-CN" smtClean="0">
              <a:solidFill>
                <a:srgbClr val="595959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222750" y="1785940"/>
            <a:ext cx="909638" cy="47307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dirty="0" smtClean="0">
                <a:latin typeface="Calibri"/>
                <a:cs typeface="Calibri"/>
              </a:rPr>
              <a:t>Layout  engine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1476375" y="3617915"/>
            <a:ext cx="815975" cy="47466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dirty="0" smtClean="0">
                <a:latin typeface="Calibri"/>
                <a:cs typeface="Calibri"/>
              </a:rPr>
              <a:t>Layout guide </a:t>
            </a:r>
          </a:p>
        </p:txBody>
      </p:sp>
      <p:cxnSp>
        <p:nvCxnSpPr>
          <p:cNvPr id="7" name="Curved Connector 6"/>
          <p:cNvCxnSpPr>
            <a:stCxn id="6" idx="3"/>
            <a:endCxn id="22" idx="1"/>
          </p:cNvCxnSpPr>
          <p:nvPr/>
        </p:nvCxnSpPr>
        <p:spPr>
          <a:xfrm>
            <a:off x="2292350" y="3854452"/>
            <a:ext cx="635000" cy="630238"/>
          </a:xfrm>
          <a:prstGeom prst="curved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12"/>
          <p:cNvCxnSpPr>
            <a:endCxn id="9" idx="1"/>
          </p:cNvCxnSpPr>
          <p:nvPr/>
        </p:nvCxnSpPr>
        <p:spPr>
          <a:xfrm rot="5400000" flipH="1" flipV="1">
            <a:off x="2106612" y="3151190"/>
            <a:ext cx="989013" cy="534988"/>
          </a:xfrm>
          <a:prstGeom prst="curvedConnector2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868613" y="2686052"/>
            <a:ext cx="1184275" cy="47466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Calibri"/>
              </a:rPr>
              <a:t>Video Dec1</a:t>
            </a:r>
            <a:endParaRPr lang="en-US" sz="1200" dirty="0">
              <a:cs typeface="Calibri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045075" y="2686052"/>
            <a:ext cx="850900" cy="474663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dirty="0" smtClean="0">
                <a:latin typeface="Calibri"/>
                <a:cs typeface="Calibri"/>
              </a:rPr>
              <a:t>Render 1</a:t>
            </a:r>
            <a:endParaRPr lang="en-US" sz="1200" dirty="0">
              <a:latin typeface="Calibri"/>
              <a:cs typeface="Calibri"/>
            </a:endParaRPr>
          </a:p>
        </p:txBody>
      </p:sp>
      <p:cxnSp>
        <p:nvCxnSpPr>
          <p:cNvPr id="11" name="Straight Connector 10"/>
          <p:cNvCxnSpPr>
            <a:stCxn id="9" idx="3"/>
            <a:endCxn id="10" idx="1"/>
          </p:cNvCxnSpPr>
          <p:nvPr/>
        </p:nvCxnSpPr>
        <p:spPr>
          <a:xfrm>
            <a:off x="4052888" y="2924177"/>
            <a:ext cx="992187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6872288" y="2686052"/>
            <a:ext cx="755650" cy="474663"/>
          </a:xfrm>
          <a:prstGeom prst="roundRec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16200000" scaled="0"/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Calibri"/>
              </a:rPr>
              <a:t>View 1</a:t>
            </a:r>
            <a:endParaRPr lang="en-US" sz="1200" dirty="0">
              <a:cs typeface="Calibri"/>
            </a:endParaRPr>
          </a:p>
        </p:txBody>
      </p:sp>
      <p:cxnSp>
        <p:nvCxnSpPr>
          <p:cNvPr id="13" name="Straight Connector 12"/>
          <p:cNvCxnSpPr>
            <a:stCxn id="10" idx="3"/>
            <a:endCxn id="12" idx="1"/>
          </p:cNvCxnSpPr>
          <p:nvPr/>
        </p:nvCxnSpPr>
        <p:spPr>
          <a:xfrm>
            <a:off x="5895975" y="2924177"/>
            <a:ext cx="976313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7512050" y="1435102"/>
            <a:ext cx="877888" cy="474663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dirty="0" smtClean="0">
                <a:latin typeface="Calibri"/>
                <a:cs typeface="Calibri"/>
              </a:rPr>
              <a:t>UI</a:t>
            </a:r>
            <a:endParaRPr lang="en-US" sz="1200" dirty="0">
              <a:latin typeface="Calibri"/>
              <a:cs typeface="Calibri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79388" y="3617915"/>
            <a:ext cx="863600" cy="47466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pPr algn="l" rtl="0">
              <a:defRPr/>
            </a:pPr>
            <a:r>
              <a:rPr lang="en-US" altLang="zh-CN" sz="120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Video</a:t>
            </a:r>
          </a:p>
          <a:p>
            <a:pPr algn="l" rtl="0">
              <a:defRPr/>
            </a:pPr>
            <a:r>
              <a:rPr lang="en-US" altLang="zh-CN" sz="1200">
                <a:solidFill>
                  <a:srgbClr val="000000"/>
                </a:solidFill>
                <a:latin typeface="Calibri" pitchFamily="34" charset="0"/>
                <a:cs typeface="Calibri" pitchFamily="34" charset="0"/>
              </a:rPr>
              <a:t>RTP Recv</a:t>
            </a:r>
          </a:p>
        </p:txBody>
      </p:sp>
      <p:cxnSp>
        <p:nvCxnSpPr>
          <p:cNvPr id="16" name="Straight Connector 15"/>
          <p:cNvCxnSpPr>
            <a:stCxn id="15" idx="3"/>
            <a:endCxn id="6" idx="1"/>
          </p:cNvCxnSpPr>
          <p:nvPr/>
        </p:nvCxnSpPr>
        <p:spPr>
          <a:xfrm>
            <a:off x="1042988" y="3854452"/>
            <a:ext cx="433387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2911475" y="3481390"/>
            <a:ext cx="1185863" cy="473075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Calibri"/>
              </a:rPr>
              <a:t>Video Dec2</a:t>
            </a:r>
            <a:endParaRPr lang="en-US" sz="1200" dirty="0">
              <a:cs typeface="Calibri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033963" y="3481390"/>
            <a:ext cx="847725" cy="473075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dirty="0" smtClean="0">
                <a:latin typeface="Calibri"/>
                <a:cs typeface="Calibri"/>
              </a:rPr>
              <a:t>Render 2</a:t>
            </a:r>
            <a:endParaRPr lang="en-US" sz="1200" dirty="0">
              <a:latin typeface="Calibri"/>
              <a:cs typeface="Calibri"/>
            </a:endParaRPr>
          </a:p>
        </p:txBody>
      </p:sp>
      <p:cxnSp>
        <p:nvCxnSpPr>
          <p:cNvPr id="19" name="Straight Connector 18"/>
          <p:cNvCxnSpPr>
            <a:stCxn id="17" idx="3"/>
            <a:endCxn id="18" idx="1"/>
          </p:cNvCxnSpPr>
          <p:nvPr/>
        </p:nvCxnSpPr>
        <p:spPr>
          <a:xfrm>
            <a:off x="4097338" y="3717927"/>
            <a:ext cx="936625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916738" y="3481390"/>
            <a:ext cx="754062" cy="473075"/>
          </a:xfrm>
          <a:prstGeom prst="roundRec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16200000" scaled="0"/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Calibri"/>
              </a:rPr>
              <a:t>View 2</a:t>
            </a:r>
            <a:endParaRPr lang="en-US" sz="1200" dirty="0">
              <a:cs typeface="Calibri"/>
            </a:endParaRPr>
          </a:p>
        </p:txBody>
      </p:sp>
      <p:cxnSp>
        <p:nvCxnSpPr>
          <p:cNvPr id="21" name="Straight Connector 20"/>
          <p:cNvCxnSpPr>
            <a:stCxn id="18" idx="3"/>
            <a:endCxn id="20" idx="1"/>
          </p:cNvCxnSpPr>
          <p:nvPr/>
        </p:nvCxnSpPr>
        <p:spPr>
          <a:xfrm>
            <a:off x="5881688" y="3717927"/>
            <a:ext cx="1035050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ounded Rectangle 21"/>
          <p:cNvSpPr/>
          <p:nvPr/>
        </p:nvSpPr>
        <p:spPr>
          <a:xfrm>
            <a:off x="2927350" y="4246565"/>
            <a:ext cx="1185863" cy="47466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Calibri"/>
              </a:rPr>
              <a:t>Video Dec3</a:t>
            </a:r>
            <a:endParaRPr lang="en-US" sz="1200" dirty="0">
              <a:cs typeface="Calibri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5049838" y="4246565"/>
            <a:ext cx="792162" cy="47466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dirty="0" smtClean="0">
                <a:latin typeface="Calibri"/>
                <a:cs typeface="Calibri"/>
              </a:rPr>
              <a:t>Render 3</a:t>
            </a:r>
            <a:endParaRPr lang="en-US" sz="1200" dirty="0">
              <a:latin typeface="Calibri"/>
              <a:cs typeface="Calibri"/>
            </a:endParaRPr>
          </a:p>
        </p:txBody>
      </p:sp>
      <p:cxnSp>
        <p:nvCxnSpPr>
          <p:cNvPr id="24" name="Straight Connector 23"/>
          <p:cNvCxnSpPr>
            <a:stCxn id="22" idx="3"/>
            <a:endCxn id="23" idx="1"/>
          </p:cNvCxnSpPr>
          <p:nvPr/>
        </p:nvCxnSpPr>
        <p:spPr>
          <a:xfrm>
            <a:off x="4113213" y="4484690"/>
            <a:ext cx="936625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6932613" y="4246565"/>
            <a:ext cx="754062" cy="474662"/>
          </a:xfrm>
          <a:prstGeom prst="roundRec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16200000" scaled="0"/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Calibri"/>
              </a:rPr>
              <a:t>View 3</a:t>
            </a:r>
            <a:endParaRPr lang="en-US" sz="1200" dirty="0">
              <a:cs typeface="Calibri"/>
            </a:endParaRPr>
          </a:p>
        </p:txBody>
      </p:sp>
      <p:cxnSp>
        <p:nvCxnSpPr>
          <p:cNvPr id="26" name="Straight Connector 25"/>
          <p:cNvCxnSpPr>
            <a:stCxn id="23" idx="3"/>
            <a:endCxn id="25" idx="1"/>
          </p:cNvCxnSpPr>
          <p:nvPr/>
        </p:nvCxnSpPr>
        <p:spPr>
          <a:xfrm>
            <a:off x="5842000" y="4484690"/>
            <a:ext cx="1090613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2903538" y="4891090"/>
            <a:ext cx="1184275" cy="47466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Calibri"/>
              </a:rPr>
              <a:t>Video Dec4</a:t>
            </a:r>
            <a:endParaRPr lang="en-US" sz="1200" dirty="0">
              <a:cs typeface="Calibri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5024438" y="4891090"/>
            <a:ext cx="830262" cy="474662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dirty="0" smtClean="0">
                <a:latin typeface="Calibri"/>
                <a:cs typeface="Calibri"/>
              </a:rPr>
              <a:t>Render 4</a:t>
            </a:r>
            <a:endParaRPr lang="en-US" sz="1200" dirty="0">
              <a:latin typeface="Calibri"/>
              <a:cs typeface="Calibri"/>
            </a:endParaRPr>
          </a:p>
        </p:txBody>
      </p:sp>
      <p:cxnSp>
        <p:nvCxnSpPr>
          <p:cNvPr id="29" name="Straight Connector 28"/>
          <p:cNvCxnSpPr>
            <a:stCxn id="27" idx="3"/>
            <a:endCxn id="28" idx="1"/>
          </p:cNvCxnSpPr>
          <p:nvPr/>
        </p:nvCxnSpPr>
        <p:spPr>
          <a:xfrm>
            <a:off x="4087813" y="5127627"/>
            <a:ext cx="936625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/>
          <p:cNvSpPr/>
          <p:nvPr/>
        </p:nvSpPr>
        <p:spPr>
          <a:xfrm>
            <a:off x="6907213" y="4891090"/>
            <a:ext cx="755650" cy="474662"/>
          </a:xfrm>
          <a:prstGeom prst="roundRect">
            <a:avLst/>
          </a:prstGeom>
          <a:gradFill>
            <a:gsLst>
              <a:gs pos="0">
                <a:srgbClr val="FFFFFF"/>
              </a:gs>
              <a:gs pos="7001">
                <a:srgbClr val="E6E6E6"/>
              </a:gs>
              <a:gs pos="32001">
                <a:srgbClr val="7D8496"/>
              </a:gs>
              <a:gs pos="47000">
                <a:srgbClr val="E6E6E6"/>
              </a:gs>
              <a:gs pos="85001">
                <a:srgbClr val="7D8496"/>
              </a:gs>
              <a:gs pos="100000">
                <a:srgbClr val="E6E6E6"/>
              </a:gs>
            </a:gsLst>
            <a:lin ang="16200000" scaled="0"/>
          </a:gra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200" dirty="0" smtClean="0">
                <a:cs typeface="Calibri"/>
              </a:rPr>
              <a:t>View 4</a:t>
            </a:r>
            <a:endParaRPr lang="en-US" sz="1200" dirty="0">
              <a:cs typeface="Calibri"/>
            </a:endParaRPr>
          </a:p>
        </p:txBody>
      </p:sp>
      <p:cxnSp>
        <p:nvCxnSpPr>
          <p:cNvPr id="31" name="Straight Connector 30"/>
          <p:cNvCxnSpPr>
            <a:stCxn id="28" idx="3"/>
            <a:endCxn id="30" idx="1"/>
          </p:cNvCxnSpPr>
          <p:nvPr/>
        </p:nvCxnSpPr>
        <p:spPr>
          <a:xfrm>
            <a:off x="5854700" y="5127627"/>
            <a:ext cx="1052513" cy="0"/>
          </a:xfrm>
          <a:prstGeom prst="line">
            <a:avLst/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urved Connector 12"/>
          <p:cNvCxnSpPr/>
          <p:nvPr/>
        </p:nvCxnSpPr>
        <p:spPr>
          <a:xfrm flipV="1">
            <a:off x="2347913" y="3690940"/>
            <a:ext cx="523875" cy="180975"/>
          </a:xfrm>
          <a:prstGeom prst="curved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urved Connector 32"/>
          <p:cNvCxnSpPr>
            <a:stCxn id="6" idx="3"/>
            <a:endCxn id="27" idx="1"/>
          </p:cNvCxnSpPr>
          <p:nvPr/>
        </p:nvCxnSpPr>
        <p:spPr>
          <a:xfrm>
            <a:off x="2292350" y="3854452"/>
            <a:ext cx="611188" cy="1273175"/>
          </a:xfrm>
          <a:prstGeom prst="curvedConnector3">
            <a:avLst>
              <a:gd name="adj1" fmla="val 50000"/>
            </a:avLst>
          </a:prstGeom>
          <a:ln>
            <a:tailEnd type="triangle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urved Connector 124"/>
          <p:cNvCxnSpPr>
            <a:stCxn id="14" idx="2"/>
            <a:endCxn id="12" idx="0"/>
          </p:cNvCxnSpPr>
          <p:nvPr/>
        </p:nvCxnSpPr>
        <p:spPr>
          <a:xfrm rot="5400000">
            <a:off x="7212807" y="1947071"/>
            <a:ext cx="776287" cy="701675"/>
          </a:xfrm>
          <a:prstGeom prst="curvedConnector3">
            <a:avLst>
              <a:gd name="adj1" fmla="val 50000"/>
            </a:avLst>
          </a:prstGeom>
          <a:ln w="28575"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urved Connector 124"/>
          <p:cNvCxnSpPr>
            <a:stCxn id="5" idx="1"/>
          </p:cNvCxnSpPr>
          <p:nvPr/>
        </p:nvCxnSpPr>
        <p:spPr>
          <a:xfrm rot="10800000" flipV="1">
            <a:off x="1765300" y="2022477"/>
            <a:ext cx="2457450" cy="1566863"/>
          </a:xfrm>
          <a:prstGeom prst="curvedConnector3">
            <a:avLst>
              <a:gd name="adj1" fmla="val 98326"/>
            </a:avLst>
          </a:prstGeom>
          <a:ln w="28575"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urved Connector 124"/>
          <p:cNvCxnSpPr>
            <a:endCxn id="14" idx="1"/>
          </p:cNvCxnSpPr>
          <p:nvPr/>
        </p:nvCxnSpPr>
        <p:spPr>
          <a:xfrm flipV="1">
            <a:off x="5172075" y="1671640"/>
            <a:ext cx="2339975" cy="371475"/>
          </a:xfrm>
          <a:prstGeom prst="curvedConnector3">
            <a:avLst>
              <a:gd name="adj1" fmla="val 50000"/>
            </a:avLst>
          </a:prstGeom>
          <a:ln w="28575"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124"/>
          <p:cNvCxnSpPr>
            <a:stCxn id="14" idx="2"/>
          </p:cNvCxnSpPr>
          <p:nvPr/>
        </p:nvCxnSpPr>
        <p:spPr>
          <a:xfrm rot="5400000">
            <a:off x="6892132" y="2734471"/>
            <a:ext cx="1884362" cy="234950"/>
          </a:xfrm>
          <a:prstGeom prst="curvedConnector3">
            <a:avLst>
              <a:gd name="adj1" fmla="val 50000"/>
            </a:avLst>
          </a:prstGeom>
          <a:ln w="28575"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124"/>
          <p:cNvCxnSpPr>
            <a:stCxn id="14" idx="3"/>
            <a:endCxn id="25" idx="3"/>
          </p:cNvCxnSpPr>
          <p:nvPr/>
        </p:nvCxnSpPr>
        <p:spPr>
          <a:xfrm flipH="1">
            <a:off x="7686675" y="1671640"/>
            <a:ext cx="703263" cy="2813050"/>
          </a:xfrm>
          <a:prstGeom prst="curvedConnector3">
            <a:avLst>
              <a:gd name="adj1" fmla="val 27657"/>
            </a:avLst>
          </a:prstGeom>
          <a:ln w="28575"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urved Connector 124"/>
          <p:cNvCxnSpPr>
            <a:endCxn id="30" idx="3"/>
          </p:cNvCxnSpPr>
          <p:nvPr/>
        </p:nvCxnSpPr>
        <p:spPr>
          <a:xfrm rot="5400000">
            <a:off x="6342857" y="3036096"/>
            <a:ext cx="3411537" cy="771525"/>
          </a:xfrm>
          <a:prstGeom prst="curvedConnector2">
            <a:avLst/>
          </a:prstGeom>
          <a:ln w="28575"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Agenda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General Video knowledge</a:t>
            </a:r>
          </a:p>
          <a:p>
            <a:r>
              <a:rPr lang="en-US" altLang="zh-CN" dirty="0" smtClean="0"/>
              <a:t>Scalable </a:t>
            </a:r>
            <a:r>
              <a:rPr lang="en-US" altLang="zh-CN" dirty="0" smtClean="0"/>
              <a:t>Video </a:t>
            </a:r>
            <a:r>
              <a:rPr lang="en-US" altLang="zh-CN" dirty="0" smtClean="0"/>
              <a:t>Coding</a:t>
            </a:r>
          </a:p>
          <a:p>
            <a:r>
              <a:rPr lang="en-US" altLang="zh-CN" dirty="0" smtClean="0"/>
              <a:t>AVC</a:t>
            </a:r>
            <a:endParaRPr lang="en-US" altLang="zh-CN" dirty="0" smtClean="0"/>
          </a:p>
          <a:p>
            <a:r>
              <a:rPr lang="en-US" altLang="zh-CN" dirty="0" smtClean="0"/>
              <a:t>MRC Overview</a:t>
            </a:r>
          </a:p>
          <a:p>
            <a:r>
              <a:rPr lang="en-US" altLang="zh-CN" dirty="0" smtClean="0"/>
              <a:t>MRC Media – Audio</a:t>
            </a:r>
          </a:p>
          <a:p>
            <a:r>
              <a:rPr lang="en-US" altLang="zh-CN" dirty="0" smtClean="0"/>
              <a:t>MRC Media – Uplink Video</a:t>
            </a:r>
          </a:p>
          <a:p>
            <a:r>
              <a:rPr lang="en-US" altLang="zh-CN" dirty="0" smtClean="0"/>
              <a:t>MRC Media – Downlink Video(Layout)</a:t>
            </a:r>
          </a:p>
          <a:p>
            <a:r>
              <a:rPr lang="es-ES" altLang="zh-CN" dirty="0" smtClean="0"/>
              <a:t>MRC Media – Media </a:t>
            </a:r>
            <a:r>
              <a:rPr lang="es-ES" altLang="zh-CN" dirty="0" err="1" smtClean="0"/>
              <a:t>Quality</a:t>
            </a:r>
            <a:endParaRPr lang="zh-CN" altLang="en-US" dirty="0" smtClean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MRC Media – Media Quality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Video Error concealment mechanism</a:t>
            </a:r>
          </a:p>
          <a:p>
            <a:r>
              <a:rPr lang="en-US" altLang="zh-CN" dirty="0" smtClean="0"/>
              <a:t>Video Retransmission</a:t>
            </a:r>
          </a:p>
          <a:p>
            <a:r>
              <a:rPr lang="en-US" altLang="zh-CN" dirty="0" smtClean="0"/>
              <a:t>GDR vs. IDR</a:t>
            </a:r>
          </a:p>
          <a:p>
            <a:r>
              <a:rPr lang="en-US" altLang="zh-CN" dirty="0" smtClean="0"/>
              <a:t>Video Jitter buffer</a:t>
            </a:r>
          </a:p>
          <a:p>
            <a:r>
              <a:rPr lang="en-US" altLang="zh-CN" dirty="0" smtClean="0"/>
              <a:t>AV Sync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7688" y="714375"/>
            <a:ext cx="8048625" cy="542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Media Quality– Error concealment mechanism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Video retransmission is used to protect critical packets</a:t>
            </a:r>
          </a:p>
          <a:p>
            <a:r>
              <a:rPr lang="en-US" altLang="zh-CN" dirty="0" smtClean="0"/>
              <a:t>Video retransmission is per link</a:t>
            </a:r>
          </a:p>
          <a:p>
            <a:r>
              <a:rPr lang="en-US" altLang="zh-CN" dirty="0" smtClean="0"/>
              <a:t>The receiving entity, identify a lost critical packet and request the sender (via RTCP) to re-transmit it</a:t>
            </a:r>
          </a:p>
          <a:p>
            <a:r>
              <a:rPr lang="en-US" altLang="zh-CN" dirty="0" smtClean="0"/>
              <a:t>If a critical packet is lost (and a replacement has not been received on time), a request (through RTCP) is made to the sender to insert a refresh frame (IDR, GDR)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Media Quality– </a:t>
            </a:r>
            <a:r>
              <a:rPr lang="en-US" dirty="0" smtClean="0"/>
              <a:t>GDR and IDR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IDR: Instantaneous decoder refresh 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1800" dirty="0" smtClean="0"/>
              <a:t>Refers to “clean” random access, where no data prior to an intra frame is referred to in the decoding process. </a:t>
            </a:r>
          </a:p>
          <a:p>
            <a:pPr>
              <a:buNone/>
            </a:pPr>
            <a:r>
              <a:rPr lang="en-US" sz="1800" dirty="0" smtClean="0"/>
              <a:t>	An IDR picture signals the start of a new independent GOP(group of pictures). </a:t>
            </a:r>
          </a:p>
          <a:p>
            <a:r>
              <a:rPr lang="en-US" dirty="0" smtClean="0"/>
              <a:t>GDR: Gradual Decoder Refresh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1900" dirty="0" smtClean="0"/>
              <a:t>refers to “dirty” random access, where previously coded but possibly non-received data is referred and correct picture content is recovered gradually in more than one coded pictures. </a:t>
            </a:r>
            <a:endParaRPr lang="en-US" sz="1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Media Quality– </a:t>
            </a:r>
            <a:r>
              <a:rPr lang="en-US" dirty="0" smtClean="0"/>
              <a:t>typical GDR Patterns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820" y="5554121"/>
            <a:ext cx="5661045" cy="677342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en-US" sz="1800" b="1" dirty="0" smtClean="0"/>
              <a:t>Gradual random access by using isolated regions </a:t>
            </a:r>
          </a:p>
          <a:p>
            <a:pPr>
              <a:buNone/>
            </a:pPr>
            <a:r>
              <a:rPr lang="en-US" sz="1800" b="1" dirty="0" smtClean="0"/>
              <a:t>– wipe down refresh pattern</a:t>
            </a:r>
            <a:endParaRPr lang="en-US" sz="1800" dirty="0" smtClean="0"/>
          </a:p>
          <a:p>
            <a:endParaRPr lang="en-US" dirty="0"/>
          </a:p>
        </p:txBody>
      </p:sp>
      <p:pic>
        <p:nvPicPr>
          <p:cNvPr id="3088" name="Picture 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518" y="1299636"/>
            <a:ext cx="1503363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89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94881" y="1299636"/>
            <a:ext cx="1503363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90" name="Picture 1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98244" y="1299636"/>
            <a:ext cx="1503363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91" name="Picture 1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74584" y="2701622"/>
            <a:ext cx="1503363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92" name="Picture 20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77947" y="2701622"/>
            <a:ext cx="1503363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93" name="Picture 2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681310" y="2701622"/>
            <a:ext cx="1503363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94" name="Picture 2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657650" y="4071472"/>
            <a:ext cx="1503362" cy="123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95" name="Picture 2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161012" y="4073060"/>
            <a:ext cx="1503363" cy="123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96" name="Picture 24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64375" y="4071472"/>
            <a:ext cx="1503363" cy="1233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Media Quality– </a:t>
            </a:r>
            <a:r>
              <a:rPr lang="en-US" dirty="0" smtClean="0"/>
              <a:t>GDR vs. IDR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None/>
            </a:pPr>
            <a:r>
              <a:rPr lang="en-US" dirty="0" smtClean="0"/>
              <a:t>a decoder refresh has 3 main requirements: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Bring the decoder to be synchronized with the stream and its output must be clear from artifacts.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1900" dirty="0" smtClean="0"/>
              <a:t>both IDR &amp; GDR fulfill the requirement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Minimize the Video quality degradation that derives from the need to refresh (same average </a:t>
            </a:r>
            <a:r>
              <a:rPr lang="en-US" dirty="0" err="1" smtClean="0"/>
              <a:t>bitrate</a:t>
            </a:r>
            <a:r>
              <a:rPr lang="en-US" dirty="0" smtClean="0"/>
              <a:t> must be maintained)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1900" dirty="0" smtClean="0"/>
              <a:t>the degradation in Video quality (PSNR) in case of IDR is more than the degradation in case of GDR</a:t>
            </a:r>
          </a:p>
          <a:p>
            <a:pPr>
              <a:buFont typeface="Wingdings" pitchFamily="2" charset="2"/>
              <a:buChar char="Ø"/>
            </a:pPr>
            <a:r>
              <a:rPr lang="en-US" dirty="0" smtClean="0"/>
              <a:t>In cases of “stream sharing” in which several decoders receive the same stream –  the refresh affect should be minimal to other endpoints (not needing the refresh)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1900" dirty="0" smtClean="0"/>
              <a:t>GDR has much less undesired effect </a:t>
            </a:r>
            <a:endParaRPr lang="en-US" sz="19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Media Quality– </a:t>
            </a:r>
            <a:r>
              <a:rPr lang="en-US" dirty="0" smtClean="0"/>
              <a:t>GDR vs. IDR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takes 1xGDR length to 2xGDR lengths to see the video when a participant joins in a conference.</a:t>
            </a:r>
          </a:p>
          <a:p>
            <a:pPr>
              <a:buNone/>
            </a:pPr>
            <a:r>
              <a:rPr lang="en-US" dirty="0" smtClean="0"/>
              <a:t>	</a:t>
            </a:r>
            <a:r>
              <a:rPr lang="en-US" sz="1800" dirty="0" smtClean="0"/>
              <a:t>When a participant joins, a GDR is created for him/her. If another user joins after the GDR has already started, another GDR will be requested. </a:t>
            </a:r>
          </a:p>
          <a:p>
            <a:pPr>
              <a:buNone/>
            </a:pPr>
            <a:endParaRPr lang="en-US" sz="1800" dirty="0" smtClean="0"/>
          </a:p>
          <a:p>
            <a:r>
              <a:rPr lang="en-US" dirty="0" smtClean="0"/>
              <a:t>Video freeze longer if GDR has been requested because of lost T0(</a:t>
            </a:r>
            <a:r>
              <a:rPr lang="en-US" dirty="0" err="1" smtClean="0"/>
              <a:t>rex</a:t>
            </a:r>
            <a:r>
              <a:rPr lang="en-US" dirty="0" smtClean="0"/>
              <a:t> is also lost).</a:t>
            </a:r>
          </a:p>
          <a:p>
            <a:pPr>
              <a:buNone/>
            </a:pPr>
            <a:r>
              <a:rPr lang="en-US" dirty="0" smtClean="0"/>
              <a:t>   It takes encoder GDR length to generate a GDR sequence.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Media Quality– Jitter Buffer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dirty="0" smtClean="0"/>
              <a:t>Decoder Jitter Buffer</a:t>
            </a:r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r>
              <a:rPr lang="en-US" altLang="zh-CN" dirty="0" smtClean="0"/>
              <a:t>Render Jitter Buffer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Media Quality– AV Sync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Use of timestamps for synchronized AV playback at the receiving EP</a:t>
            </a:r>
          </a:p>
          <a:p>
            <a:r>
              <a:rPr lang="en-US" altLang="zh-CN" dirty="0" smtClean="0"/>
              <a:t>RTCP is used to monitor the network latency on each Media connection, and evaluate the WC differences.</a:t>
            </a:r>
          </a:p>
          <a:p>
            <a:r>
              <a:rPr lang="en-US" altLang="zh-CN" dirty="0" smtClean="0"/>
              <a:t>MRM is using one wall-clock for all RTP packets it sends on the downlink</a:t>
            </a:r>
          </a:p>
          <a:p>
            <a:r>
              <a:rPr lang="en-US" altLang="zh-CN" dirty="0" smtClean="0"/>
              <a:t>Do not require the EPs to sync to an NTP server (have the same wall clock), but we should be able to detect such case and set a Wall clock diff accordingly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Media Quality– AV Sync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sync the audio and video from the same source by the timestamp and NTP time in RTCP packets</a:t>
            </a:r>
          </a:p>
          <a:p>
            <a:r>
              <a:rPr lang="en-US" dirty="0" smtClean="0"/>
              <a:t>If video is behind audio more than 90ms, it should play faster and smoothly to catch up.</a:t>
            </a:r>
          </a:p>
          <a:p>
            <a:r>
              <a:rPr lang="en-US" dirty="0" smtClean="0"/>
              <a:t> If video is ahead audio more than 90ms, it should play slower or freeze to wait audio.</a:t>
            </a:r>
          </a:p>
          <a:p>
            <a:r>
              <a:rPr lang="en-US" dirty="0" smtClean="0"/>
              <a:t>The latency depends on audio’s latency.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Video Knowledge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RGB/YUV/H264/RTP</a:t>
            </a:r>
          </a:p>
          <a:p>
            <a:r>
              <a:rPr lang="en-US" dirty="0" smtClean="0"/>
              <a:t>720P 30fps</a:t>
            </a:r>
          </a:p>
          <a:p>
            <a:pPr marL="0" indent="0">
              <a:buNone/>
            </a:pPr>
            <a:r>
              <a:rPr lang="en-US" dirty="0" smtClean="0"/>
              <a:t> YUV raw data 1280*720*1.5*30*8=331776 </a:t>
            </a:r>
            <a:r>
              <a:rPr lang="en-US" dirty="0" err="1" smtClean="0"/>
              <a:t>kbit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H264: 768kbps</a:t>
            </a:r>
          </a:p>
          <a:p>
            <a:pPr marL="0" indent="0">
              <a:buNone/>
            </a:pPr>
            <a:r>
              <a:rPr lang="en-US" dirty="0" smtClean="0"/>
              <a:t>331776/768=432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741" y="3889843"/>
            <a:ext cx="8382000" cy="246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268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 dirty="0" smtClean="0"/>
              <a:t>               </a:t>
            </a:r>
            <a:endParaRPr 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13" y="400050"/>
            <a:ext cx="8943975" cy="605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94373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SVC(Scalable Video Coding)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SVC is an adaptive, bandwidth-efficient technology that delivers a consistently high-quality user experience across network with varying degrees of quality of service.</a:t>
            </a:r>
          </a:p>
          <a:p>
            <a:pPr>
              <a:buNone/>
            </a:pPr>
            <a:endParaRPr lang="en-US" altLang="zh-CN" dirty="0" smtClean="0"/>
          </a:p>
          <a:p>
            <a:r>
              <a:rPr lang="en-US" altLang="zh-CN" dirty="0" smtClean="0"/>
              <a:t>Video endpoints are required to become more complex</a:t>
            </a:r>
          </a:p>
          <a:p>
            <a:pPr>
              <a:buNone/>
            </a:pPr>
            <a:endParaRPr lang="en-US" altLang="zh-CN" dirty="0" smtClean="0"/>
          </a:p>
          <a:p>
            <a:r>
              <a:rPr lang="en-US" altLang="zh-CN" dirty="0" smtClean="0"/>
              <a:t>Video infrastructure becomes simpler.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SVC defines 3 modes of scalability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zh-CN" altLang="en-US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7383" y="1375311"/>
            <a:ext cx="6705600" cy="442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 bwMode="gray">
          <a:xfrm>
            <a:off x="0" y="533400"/>
            <a:ext cx="9144000" cy="639762"/>
          </a:xfrm>
        </p:spPr>
        <p:txBody>
          <a:bodyPr>
            <a:normAutofit/>
          </a:bodyPr>
          <a:lstStyle/>
          <a:p>
            <a:r>
              <a:rPr lang="en-US" dirty="0" smtClean="0"/>
              <a:t>SVC Temporal Scalability</a:t>
            </a:r>
            <a:endParaRPr lang="en-US" dirty="0"/>
          </a:p>
        </p:txBody>
      </p:sp>
      <p:sp>
        <p:nvSpPr>
          <p:cNvPr id="14" name="Content Placeholder 5"/>
          <p:cNvSpPr>
            <a:spLocks noGrp="1"/>
          </p:cNvSpPr>
          <p:nvPr>
            <p:ph idx="1"/>
          </p:nvPr>
        </p:nvSpPr>
        <p:spPr bwMode="gray"/>
        <p:txBody>
          <a:bodyPr>
            <a:normAutofit/>
          </a:bodyPr>
          <a:lstStyle/>
          <a:p>
            <a:pPr marL="457200" indent="-457200">
              <a:buFont typeface="Wingdings" pitchFamily="2" charset="2"/>
              <a:buChar char="Ø"/>
            </a:pPr>
            <a:endParaRPr lang="en-US" sz="20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3375" y="1220249"/>
            <a:ext cx="7523692" cy="34997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8433" name="Object 1"/>
          <p:cNvGraphicFramePr>
            <a:graphicFrameLocks noChangeAspect="1"/>
          </p:cNvGraphicFramePr>
          <p:nvPr/>
        </p:nvGraphicFramePr>
        <p:xfrm>
          <a:off x="1938867" y="4720034"/>
          <a:ext cx="418147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" name="Visio" r:id="rId5" imgW="4194238" imgH="1109662" progId="Visio.Drawing.11">
                  <p:embed/>
                </p:oleObj>
              </mc:Choice>
              <mc:Fallback>
                <p:oleObj name="Visio" r:id="rId5" imgW="4194238" imgH="1109662" progId="Visio.Drawing.11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38867" y="4720034"/>
                        <a:ext cx="4181475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806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gray">
          <a:xfrm>
            <a:off x="457200" y="533400"/>
            <a:ext cx="8686800" cy="639762"/>
          </a:xfrm>
        </p:spPr>
        <p:txBody>
          <a:bodyPr>
            <a:normAutofit/>
          </a:bodyPr>
          <a:lstStyle/>
          <a:p>
            <a:r>
              <a:rPr lang="en-US" dirty="0" smtClean="0"/>
              <a:t>SVC Spatial Scalability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0112" y="1359437"/>
            <a:ext cx="7588303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733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SVC: Combining Temporal and Spatial Scalability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9752" y="1163799"/>
            <a:ext cx="7305675" cy="5019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AVC</a:t>
            </a:r>
            <a:endParaRPr lang="en-US" dirty="0"/>
          </a:p>
        </p:txBody>
      </p:sp>
      <p:pic>
        <p:nvPicPr>
          <p:cNvPr id="686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89" y="1667435"/>
            <a:ext cx="7508051" cy="3578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14167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VC error resilence">
  <a:themeElements>
    <a:clrScheme name="Polycom Light Palette">
      <a:dk1>
        <a:srgbClr val="D71920"/>
      </a:dk1>
      <a:lt1>
        <a:srgbClr val="637280"/>
      </a:lt1>
      <a:dk2>
        <a:srgbClr val="2E3844"/>
      </a:dk2>
      <a:lt2>
        <a:srgbClr val="DC740B"/>
      </a:lt2>
      <a:accent1>
        <a:srgbClr val="231F20"/>
      </a:accent1>
      <a:accent2>
        <a:srgbClr val="1062A8"/>
      </a:accent2>
      <a:accent3>
        <a:srgbClr val="DBDDDF"/>
      </a:accent3>
      <a:accent4>
        <a:srgbClr val="94A9BB"/>
      </a:accent4>
      <a:accent5>
        <a:srgbClr val="838F9B"/>
      </a:accent5>
      <a:accent6>
        <a:srgbClr val="8FC3EA"/>
      </a:accent6>
      <a:hlink>
        <a:srgbClr val="8FC3EA"/>
      </a:hlink>
      <a:folHlink>
        <a:srgbClr val="C7C8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accent3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bg1"/>
            </a:solidFill>
            <a:latin typeface="Arial" pitchFamily="34" charset="0"/>
            <a:cs typeface="Arial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isco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SVC error resilence</Template>
  <TotalTime>3370</TotalTime>
  <Words>956</Words>
  <Application>Microsoft Office PowerPoint</Application>
  <PresentationFormat>On-screen Show (4:3)</PresentationFormat>
  <Paragraphs>169</Paragraphs>
  <Slides>30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宋体</vt:lpstr>
      <vt:lpstr>Wingdings</vt:lpstr>
      <vt:lpstr>黑体</vt:lpstr>
      <vt:lpstr>SVC error resilence</vt:lpstr>
      <vt:lpstr>Visio</vt:lpstr>
      <vt:lpstr>Introducing to SVC Solution</vt:lpstr>
      <vt:lpstr>Agenda</vt:lpstr>
      <vt:lpstr>General Video Knowledge</vt:lpstr>
      <vt:lpstr>SVC(Scalable Video Coding)</vt:lpstr>
      <vt:lpstr>SVC defines 3 modes of scalability</vt:lpstr>
      <vt:lpstr>SVC Temporal Scalability</vt:lpstr>
      <vt:lpstr>SVC Spatial Scalability</vt:lpstr>
      <vt:lpstr>SVC: Combining Temporal and Spatial Scalability</vt:lpstr>
      <vt:lpstr>AVC</vt:lpstr>
      <vt:lpstr>MRC Overview </vt:lpstr>
      <vt:lpstr>MRC Overview</vt:lpstr>
      <vt:lpstr>H.264 SVC Benefits</vt:lpstr>
      <vt:lpstr>H.264 SVC Drawbacks</vt:lpstr>
      <vt:lpstr>MRC Media – Audio</vt:lpstr>
      <vt:lpstr>MRC Media - SAC</vt:lpstr>
      <vt:lpstr>MRC Media – SAC Error Resiliency</vt:lpstr>
      <vt:lpstr>MRC Media – Uplink Video</vt:lpstr>
      <vt:lpstr>MRC Media – Layout</vt:lpstr>
      <vt:lpstr>MRC Media – Layout of RPM iOS</vt:lpstr>
      <vt:lpstr>MRC Media – Media Quality</vt:lpstr>
      <vt:lpstr>PowerPoint Presentation</vt:lpstr>
      <vt:lpstr>Media Quality– Error concealment mechanism</vt:lpstr>
      <vt:lpstr>Media Quality– GDR and IDR</vt:lpstr>
      <vt:lpstr>Media Quality– typical GDR Patterns</vt:lpstr>
      <vt:lpstr>Media Quality– GDR vs. IDR</vt:lpstr>
      <vt:lpstr>Media Quality– GDR vs. IDR</vt:lpstr>
      <vt:lpstr>Media Quality– Jitter Buffer</vt:lpstr>
      <vt:lpstr>Media Quality– AV Sync</vt:lpstr>
      <vt:lpstr>Media Quality– AV Sync</vt:lpstr>
      <vt:lpstr>              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SVC error resilience</dc:title>
  <dc:creator>shyang</dc:creator>
  <dc:description>www.duarte.com</dc:description>
  <cp:lastModifiedBy>Yang, Songhua</cp:lastModifiedBy>
  <cp:revision>471</cp:revision>
  <cp:lastPrinted>2011-04-05T16:11:06Z</cp:lastPrinted>
  <dcterms:created xsi:type="dcterms:W3CDTF">2012-06-09T06:04:36Z</dcterms:created>
  <dcterms:modified xsi:type="dcterms:W3CDTF">2016-04-28T06:50:44Z</dcterms:modified>
</cp:coreProperties>
</file>